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1504" r:id="rId2"/>
    <p:sldId id="1524" r:id="rId3"/>
    <p:sldId id="1546" r:id="rId4"/>
    <p:sldId id="1543" r:id="rId5"/>
    <p:sldId id="1458" r:id="rId6"/>
    <p:sldId id="1531" r:id="rId7"/>
    <p:sldId id="1534" r:id="rId8"/>
    <p:sldId id="1536" r:id="rId9"/>
    <p:sldId id="1548" r:id="rId10"/>
    <p:sldId id="1549" r:id="rId11"/>
    <p:sldId id="1506" r:id="rId12"/>
    <p:sldId id="1489" r:id="rId13"/>
  </p:sldIdLst>
  <p:sldSz cx="9144000" cy="6858000" type="screen4x3"/>
  <p:notesSz cx="6797675" cy="9928225"/>
  <p:defaultTextStyle>
    <a:defPPr>
      <a:defRPr lang="ru-RU"/>
    </a:defPPr>
    <a:lvl1pPr algn="l" rtl="0" fontAlgn="base">
      <a:spcBef>
        <a:spcPct val="0"/>
      </a:spcBef>
      <a:spcAft>
        <a:spcPct val="0"/>
      </a:spcAft>
      <a:defRPr sz="1400" kern="1200">
        <a:solidFill>
          <a:srgbClr val="0D0D0D"/>
        </a:solidFill>
        <a:latin typeface="Times New Roman" pitchFamily="18" charset="0"/>
        <a:ea typeface="+mn-ea"/>
        <a:cs typeface="+mn-cs"/>
      </a:defRPr>
    </a:lvl1pPr>
    <a:lvl2pPr marL="457200" algn="l" rtl="0" fontAlgn="base">
      <a:spcBef>
        <a:spcPct val="0"/>
      </a:spcBef>
      <a:spcAft>
        <a:spcPct val="0"/>
      </a:spcAft>
      <a:defRPr sz="1400" kern="1200">
        <a:solidFill>
          <a:srgbClr val="0D0D0D"/>
        </a:solidFill>
        <a:latin typeface="Times New Roman" pitchFamily="18" charset="0"/>
        <a:ea typeface="+mn-ea"/>
        <a:cs typeface="+mn-cs"/>
      </a:defRPr>
    </a:lvl2pPr>
    <a:lvl3pPr marL="914400" algn="l" rtl="0" fontAlgn="base">
      <a:spcBef>
        <a:spcPct val="0"/>
      </a:spcBef>
      <a:spcAft>
        <a:spcPct val="0"/>
      </a:spcAft>
      <a:defRPr sz="1400" kern="1200">
        <a:solidFill>
          <a:srgbClr val="0D0D0D"/>
        </a:solidFill>
        <a:latin typeface="Times New Roman" pitchFamily="18" charset="0"/>
        <a:ea typeface="+mn-ea"/>
        <a:cs typeface="+mn-cs"/>
      </a:defRPr>
    </a:lvl3pPr>
    <a:lvl4pPr marL="1371600" algn="l" rtl="0" fontAlgn="base">
      <a:spcBef>
        <a:spcPct val="0"/>
      </a:spcBef>
      <a:spcAft>
        <a:spcPct val="0"/>
      </a:spcAft>
      <a:defRPr sz="1400" kern="1200">
        <a:solidFill>
          <a:srgbClr val="0D0D0D"/>
        </a:solidFill>
        <a:latin typeface="Times New Roman" pitchFamily="18" charset="0"/>
        <a:ea typeface="+mn-ea"/>
        <a:cs typeface="+mn-cs"/>
      </a:defRPr>
    </a:lvl4pPr>
    <a:lvl5pPr marL="1828800" algn="l" rtl="0" fontAlgn="base">
      <a:spcBef>
        <a:spcPct val="0"/>
      </a:spcBef>
      <a:spcAft>
        <a:spcPct val="0"/>
      </a:spcAft>
      <a:defRPr sz="1400" kern="1200">
        <a:solidFill>
          <a:srgbClr val="0D0D0D"/>
        </a:solidFill>
        <a:latin typeface="Times New Roman" pitchFamily="18" charset="0"/>
        <a:ea typeface="+mn-ea"/>
        <a:cs typeface="+mn-cs"/>
      </a:defRPr>
    </a:lvl5pPr>
    <a:lvl6pPr marL="2286000" algn="l" defTabSz="914400" rtl="0" eaLnBrk="1" latinLnBrk="0" hangingPunct="1">
      <a:defRPr sz="1400" kern="1200">
        <a:solidFill>
          <a:srgbClr val="0D0D0D"/>
        </a:solidFill>
        <a:latin typeface="Times New Roman" pitchFamily="18" charset="0"/>
        <a:ea typeface="+mn-ea"/>
        <a:cs typeface="+mn-cs"/>
      </a:defRPr>
    </a:lvl6pPr>
    <a:lvl7pPr marL="2743200" algn="l" defTabSz="914400" rtl="0" eaLnBrk="1" latinLnBrk="0" hangingPunct="1">
      <a:defRPr sz="1400" kern="1200">
        <a:solidFill>
          <a:srgbClr val="0D0D0D"/>
        </a:solidFill>
        <a:latin typeface="Times New Roman" pitchFamily="18" charset="0"/>
        <a:ea typeface="+mn-ea"/>
        <a:cs typeface="+mn-cs"/>
      </a:defRPr>
    </a:lvl7pPr>
    <a:lvl8pPr marL="3200400" algn="l" defTabSz="914400" rtl="0" eaLnBrk="1" latinLnBrk="0" hangingPunct="1">
      <a:defRPr sz="1400" kern="1200">
        <a:solidFill>
          <a:srgbClr val="0D0D0D"/>
        </a:solidFill>
        <a:latin typeface="Times New Roman" pitchFamily="18" charset="0"/>
        <a:ea typeface="+mn-ea"/>
        <a:cs typeface="+mn-cs"/>
      </a:defRPr>
    </a:lvl8pPr>
    <a:lvl9pPr marL="3657600" algn="l" defTabSz="914400" rtl="0" eaLnBrk="1" latinLnBrk="0" hangingPunct="1">
      <a:defRPr sz="1400" kern="1200">
        <a:solidFill>
          <a:srgbClr val="0D0D0D"/>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A72"/>
    <a:srgbClr val="EA5908"/>
    <a:srgbClr val="6889A0"/>
    <a:srgbClr val="87B2CF"/>
    <a:srgbClr val="89C2CD"/>
    <a:srgbClr val="8DB2C9"/>
    <a:srgbClr val="B9D0D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9366" autoAdjust="0"/>
  </p:normalViewPr>
  <p:slideViewPr>
    <p:cSldViewPr>
      <p:cViewPr>
        <p:scale>
          <a:sx n="75" d="100"/>
          <a:sy n="75" d="100"/>
        </p:scale>
        <p:origin x="-14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a:solidFill>
                  <a:schemeClr val="tx1"/>
                </a:solidFill>
                <a:latin typeface="Arial" charset="0"/>
              </a:defRPr>
            </a:lvl1pPr>
          </a:lstStyle>
          <a:p>
            <a:pPr>
              <a:defRPr/>
            </a:pPr>
            <a:endParaRPr lang="ru-RU"/>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Arial" charset="0"/>
              </a:defRPr>
            </a:lvl1pPr>
          </a:lstStyle>
          <a:p>
            <a:pPr>
              <a:defRPr/>
            </a:pPr>
            <a:endParaRPr lang="ru-RU"/>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a:solidFill>
                  <a:schemeClr val="tx1"/>
                </a:solidFill>
                <a:latin typeface="Arial" charset="0"/>
              </a:defRPr>
            </a:lvl1pPr>
          </a:lstStyle>
          <a:p>
            <a:pPr>
              <a:defRPr/>
            </a:pPr>
            <a:endParaRPr lang="ru-RU"/>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latin typeface="Arial" charset="0"/>
              </a:defRPr>
            </a:lvl1pPr>
          </a:lstStyle>
          <a:p>
            <a:pPr>
              <a:defRPr/>
            </a:pPr>
            <a:fld id="{FB9B3C35-696F-4E48-BCC7-ABF2E637FBD7}" type="slidenum">
              <a:rPr lang="ru-RU"/>
              <a:pPr>
                <a:defRPr/>
              </a:pPr>
              <a:t>‹#›</a:t>
            </a:fld>
            <a:endParaRPr lang="ru-RU"/>
          </a:p>
        </p:txBody>
      </p:sp>
    </p:spTree>
    <p:extLst>
      <p:ext uri="{BB962C8B-B14F-4D97-AF65-F5344CB8AC3E}">
        <p14:creationId xmlns:p14="http://schemas.microsoft.com/office/powerpoint/2010/main" val="3134354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50443" y="9430705"/>
            <a:ext cx="2945659" cy="49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B467E85F-0868-4357-9C8F-F9C6330D994C}" type="slidenum">
              <a:rPr lang="ru-RU" altLang="ru-RU" sz="1200" b="0">
                <a:solidFill>
                  <a:srgbClr val="000000"/>
                </a:solidFill>
              </a:rPr>
              <a:pPr algn="r" eaLnBrk="1" hangingPunct="1"/>
              <a:t>7</a:t>
            </a:fld>
            <a:endParaRPr lang="ru-RU" altLang="ru-RU" sz="1200" b="0" dirty="0">
              <a:solidFill>
                <a:srgbClr val="000000"/>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ru-RU" altLang="ru-RU" dirty="0" smtClean="0"/>
          </a:p>
        </p:txBody>
      </p:sp>
    </p:spTree>
    <p:extLst>
      <p:ext uri="{BB962C8B-B14F-4D97-AF65-F5344CB8AC3E}">
        <p14:creationId xmlns:p14="http://schemas.microsoft.com/office/powerpoint/2010/main" val="309776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F7BAFE6-177D-4C30-9D26-5FD35A6D8F95}" type="datetime1">
              <a:rPr lang="ru-RU"/>
              <a:pPr>
                <a:defRPr/>
              </a:pPr>
              <a:t>04.06.2015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2113541-ADF6-4F07-8F25-3C735C50197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2C0AB5A-E662-4286-8F15-A7380D6C8827}" type="datetime1">
              <a:rPr lang="ru-RU"/>
              <a:pPr>
                <a:defRPr/>
              </a:pPr>
              <a:t>04.06.2015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A3D67-045B-4EFE-89A0-086AAA4FEC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BA18180-D9F6-47BC-A5C6-8BE496817396}" type="datetime1">
              <a:rPr lang="ru-RU"/>
              <a:pPr>
                <a:defRPr/>
              </a:pPr>
              <a:t>04.06.2015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F14B25-DB59-414E-A6A6-95F30767D2F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F2F1616-83D3-481F-BDCE-BBEC8F741751}" type="datetime1">
              <a:rPr lang="ru-RU"/>
              <a:pPr>
                <a:defRPr/>
              </a:pPr>
              <a:t>04.06.2015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255B2CF-9268-44B2-B65B-D526668CD74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F33109B-380C-4E6A-8D42-79B27BF45911}" type="datetime1">
              <a:rPr lang="ru-RU"/>
              <a:pPr>
                <a:defRPr/>
              </a:pPr>
              <a:t>04.06.2015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5E9D067-0C28-465E-87C8-89DBC2D83DD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14A35CB-0C22-43F6-A674-48DABB613996}" type="datetime1">
              <a:rPr lang="ru-RU"/>
              <a:pPr>
                <a:defRPr/>
              </a:pPr>
              <a:t>04.06.2015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AEFFA8-533B-4A85-810A-65607D08655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15C80D4E-E11A-460B-A911-A4279D1D36FB}" type="datetime1">
              <a:rPr lang="ru-RU"/>
              <a:pPr>
                <a:defRPr/>
              </a:pPr>
              <a:t>04.06.2015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AC85E81-5E73-498C-83B1-7E303915FF3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A63D2F1F-3742-476C-B07A-C0E6E9B8399A}" type="datetime1">
              <a:rPr lang="ru-RU"/>
              <a:pPr>
                <a:defRPr/>
              </a:pPr>
              <a:t>04.06.2015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4980BEF-C75C-49F0-A766-5B85C4BE001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4549EA3-BF1C-47B1-A63B-10CE09D4374E}" type="datetime1">
              <a:rPr lang="ru-RU"/>
              <a:pPr>
                <a:defRPr/>
              </a:pPr>
              <a:t>04.06.2015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EF80EEE-4313-4AB3-94C3-4E80276E1DE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821D99B-765B-483F-975C-7120AB7B9645}" type="datetime1">
              <a:rPr lang="ru-RU"/>
              <a:pPr>
                <a:defRPr/>
              </a:pPr>
              <a:t>04.06.2015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B5402B2-B369-41F2-9438-0476B9BC74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CE6D4CD-E2D4-4B81-AB86-36CB3635060E}" type="datetime1">
              <a:rPr lang="ru-RU"/>
              <a:pPr>
                <a:defRPr/>
              </a:pPr>
              <a:t>04.06.2015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65AEDE-0DC6-4CAB-B25E-A0C1B37A9C3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9B0BC64-7D42-4300-B9FD-5AA495983829}" type="datetime1">
              <a:rPr lang="ru-RU"/>
              <a:pPr>
                <a:defRPr/>
              </a:pPr>
              <a:t>04.06.2015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58B95E1-6B30-4DAD-BD44-7F1BBFD5358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0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mn-lt"/>
              </a:defRPr>
            </a:lvl1pPr>
          </a:lstStyle>
          <a:p>
            <a:pPr>
              <a:defRPr/>
            </a:pPr>
            <a:fld id="{5830F15E-E4CE-4A99-8335-4FE44CDD88C0}" type="datetime1">
              <a:rPr lang="ru-RU"/>
              <a:pPr>
                <a:defRPr/>
              </a:pPr>
              <a:t>04.06.2015</a:t>
            </a:fld>
            <a:endParaRPr lang="ru-RU"/>
          </a:p>
        </p:txBody>
      </p:sp>
      <p:sp>
        <p:nvSpPr>
          <p:cNvPr id="40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defRPr>
            </a:lvl1pPr>
          </a:lstStyle>
          <a:p>
            <a:pPr>
              <a:defRPr/>
            </a:pPr>
            <a:endParaRPr lang="ru-RU"/>
          </a:p>
        </p:txBody>
      </p:sp>
      <p:sp>
        <p:nvSpPr>
          <p:cNvPr id="40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mn-lt"/>
              </a:defRPr>
            </a:lvl1pPr>
          </a:lstStyle>
          <a:p>
            <a:pPr>
              <a:defRPr/>
            </a:pPr>
            <a:fld id="{AD48B8F5-8A4C-44E2-B487-00026F02917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consultant.ru/document/cons_doc_LAW_171273/?frame=3#p429" TargetMode="External"/><Relationship Id="rId2" Type="http://schemas.openxmlformats.org/officeDocument/2006/relationships/hyperlink" Target="http://www.consultant.ru/document/cons_doc_LAW_171273/?frame=3#p424"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9802823-7345-4504-93B0-466D0FC28C3D}" type="slidenum">
              <a:rPr lang="ru-RU"/>
              <a:pPr>
                <a:defRPr/>
              </a:pPr>
              <a:t>1</a:t>
            </a:fld>
            <a:endParaRPr lang="ru-RU"/>
          </a:p>
        </p:txBody>
      </p:sp>
      <p:pic>
        <p:nvPicPr>
          <p:cNvPr id="2051" name="Picture 14" descr="Фон"/>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2" name="Text Box 5"/>
          <p:cNvSpPr txBox="1">
            <a:spLocks noChangeArrowheads="1"/>
          </p:cNvSpPr>
          <p:nvPr/>
        </p:nvSpPr>
        <p:spPr bwMode="auto">
          <a:xfrm>
            <a:off x="1259632" y="1700808"/>
            <a:ext cx="6513512" cy="2349874"/>
          </a:xfrm>
          <a:prstGeom prst="rect">
            <a:avLst/>
          </a:prstGeom>
          <a:noFill/>
          <a:ln w="9525">
            <a:noFill/>
            <a:miter lim="800000"/>
            <a:headEnd/>
            <a:tailEnd/>
          </a:ln>
        </p:spPr>
        <p:txBody>
          <a:bodyPr>
            <a:spAutoFit/>
          </a:bodyPr>
          <a:lstStyle/>
          <a:p>
            <a:pPr algn="ctr" eaLnBrk="1" hangingPunct="1">
              <a:lnSpc>
                <a:spcPct val="110000"/>
              </a:lnSpc>
            </a:pPr>
            <a:r>
              <a:rPr lang="ru-RU" altLang="ru-RU" sz="3400" b="1" dirty="0">
                <a:solidFill>
                  <a:schemeClr val="bg1"/>
                </a:solidFill>
                <a:latin typeface="InterFace Corp" pitchFamily="34" charset="0"/>
              </a:rPr>
              <a:t>Межрегиональная конференция «</a:t>
            </a:r>
            <a:r>
              <a:rPr lang="ru-RU" altLang="ru-RU" sz="3400" b="1" dirty="0" err="1">
                <a:solidFill>
                  <a:schemeClr val="bg1"/>
                </a:solidFill>
                <a:latin typeface="InterFace Corp" pitchFamily="34" charset="0"/>
              </a:rPr>
              <a:t>Энергоэффективный</a:t>
            </a:r>
            <a:r>
              <a:rPr lang="ru-RU" altLang="ru-RU" sz="3400" b="1" dirty="0">
                <a:solidFill>
                  <a:schemeClr val="bg1"/>
                </a:solidFill>
                <a:latin typeface="InterFace Corp" pitchFamily="34" charset="0"/>
              </a:rPr>
              <a:t> город: инфраструктура будущего»</a:t>
            </a:r>
          </a:p>
        </p:txBody>
      </p:sp>
      <p:pic>
        <p:nvPicPr>
          <p:cNvPr id="2053" name="Picture 20" descr="Логотип"/>
          <p:cNvPicPr>
            <a:picLocks noChangeAspect="1" noChangeArrowheads="1"/>
          </p:cNvPicPr>
          <p:nvPr/>
        </p:nvPicPr>
        <p:blipFill>
          <a:blip r:embed="rId3" cstate="print"/>
          <a:srcRect/>
          <a:stretch>
            <a:fillRect/>
          </a:stretch>
        </p:blipFill>
        <p:spPr bwMode="auto">
          <a:xfrm>
            <a:off x="539552" y="5517232"/>
            <a:ext cx="2700338" cy="72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4"/>
          <p:cNvSpPr>
            <a:spLocks noChangeShapeType="1"/>
          </p:cNvSpPr>
          <p:nvPr/>
        </p:nvSpPr>
        <p:spPr bwMode="auto">
          <a:xfrm>
            <a:off x="611188" y="404813"/>
            <a:ext cx="8353425" cy="0"/>
          </a:xfrm>
          <a:prstGeom prst="line">
            <a:avLst/>
          </a:prstGeom>
          <a:noFill/>
          <a:ln w="9525">
            <a:solidFill>
              <a:srgbClr val="FF1E1E"/>
            </a:solidFill>
            <a:round/>
            <a:headEnd/>
            <a:tailEnd/>
          </a:ln>
        </p:spPr>
        <p:txBody>
          <a:bodyPr/>
          <a:lstStyle/>
          <a:p>
            <a:endParaRPr lang="ru-RU"/>
          </a:p>
        </p:txBody>
      </p:sp>
      <p:sp>
        <p:nvSpPr>
          <p:cNvPr id="8" name="Номер слайда 7"/>
          <p:cNvSpPr>
            <a:spLocks noGrp="1"/>
          </p:cNvSpPr>
          <p:nvPr>
            <p:ph type="sldNum" sz="quarter" idx="12"/>
          </p:nvPr>
        </p:nvSpPr>
        <p:spPr/>
        <p:txBody>
          <a:bodyPr/>
          <a:lstStyle/>
          <a:p>
            <a:pPr>
              <a:defRPr/>
            </a:pPr>
            <a:fld id="{D46E37BE-6890-40FD-942A-BD3313A069FA}" type="slidenum">
              <a:rPr lang="ru-RU" smtClean="0"/>
              <a:pPr>
                <a:defRPr/>
              </a:pPr>
              <a:t>10</a:t>
            </a:fld>
            <a:endParaRPr lang="ru-RU" dirty="0"/>
          </a:p>
        </p:txBody>
      </p:sp>
      <p:sp>
        <p:nvSpPr>
          <p:cNvPr id="11" name="Rectangle 2"/>
          <p:cNvSpPr>
            <a:spLocks noChangeArrowheads="1"/>
          </p:cNvSpPr>
          <p:nvPr/>
        </p:nvSpPr>
        <p:spPr bwMode="auto">
          <a:xfrm>
            <a:off x="326585" y="523215"/>
            <a:ext cx="8604250" cy="381755"/>
          </a:xfrm>
          <a:prstGeom prst="rect">
            <a:avLst/>
          </a:prstGeom>
          <a:noFill/>
          <a:ln w="9525">
            <a:noFill/>
            <a:miter lim="800000"/>
            <a:headEnd/>
            <a:tailEnd/>
          </a:ln>
        </p:spPr>
        <p:txBody>
          <a:bodyPr lIns="91424" tIns="45712" rIns="91424" bIns="45712">
            <a:spAutoFit/>
          </a:bodyPr>
          <a:lstStyle/>
          <a:p>
            <a:pPr algn="ctr" defTabSz="1042988" eaLnBrk="0" hangingPunct="0">
              <a:lnSpc>
                <a:spcPct val="110000"/>
              </a:lnSpc>
              <a:defRPr/>
            </a:pPr>
            <a:r>
              <a:rPr lang="ru-RU" sz="1800" b="1" dirty="0" smtClean="0">
                <a:solidFill>
                  <a:srgbClr val="F28B00"/>
                </a:solidFill>
                <a:latin typeface="Calibri" pitchFamily="34" charset="0"/>
                <a:cs typeface="Arial" charset="0"/>
              </a:rPr>
              <a:t>Вопросы по основным проблемам связанных с </a:t>
            </a:r>
            <a:r>
              <a:rPr lang="ru-RU" sz="1800" b="1" dirty="0" err="1" smtClean="0">
                <a:solidFill>
                  <a:srgbClr val="F28B00"/>
                </a:solidFill>
                <a:latin typeface="Calibri" pitchFamily="34" charset="0"/>
                <a:cs typeface="Arial" charset="0"/>
              </a:rPr>
              <a:t>энергосервисными</a:t>
            </a:r>
            <a:r>
              <a:rPr lang="ru-RU" sz="1800" b="1" dirty="0" smtClean="0">
                <a:solidFill>
                  <a:srgbClr val="F28B00"/>
                </a:solidFill>
                <a:latin typeface="Calibri" pitchFamily="34" charset="0"/>
                <a:cs typeface="Arial" charset="0"/>
              </a:rPr>
              <a:t> контрактами</a:t>
            </a:r>
            <a:endParaRPr lang="ru-RU" sz="1800" b="1" dirty="0">
              <a:solidFill>
                <a:srgbClr val="F28B00"/>
              </a:solidFill>
              <a:latin typeface="Calibri" pitchFamily="34" charset="0"/>
              <a:cs typeface="Arial" charset="0"/>
            </a:endParaRPr>
          </a:p>
        </p:txBody>
      </p:sp>
      <p:sp>
        <p:nvSpPr>
          <p:cNvPr id="7" name="Прямоугольник 6"/>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sp>
        <p:nvSpPr>
          <p:cNvPr id="2" name="Прямоугольник 1"/>
          <p:cNvSpPr/>
          <p:nvPr/>
        </p:nvSpPr>
        <p:spPr>
          <a:xfrm>
            <a:off x="236222" y="904970"/>
            <a:ext cx="8728391" cy="4293483"/>
          </a:xfrm>
          <a:prstGeom prst="rect">
            <a:avLst/>
          </a:prstGeom>
        </p:spPr>
        <p:txBody>
          <a:bodyPr wrap="square">
            <a:spAutoFit/>
          </a:bodyPr>
          <a:lstStyle/>
          <a:p>
            <a:r>
              <a:rPr lang="ru-RU" sz="1300" b="1" u="sng" dirty="0"/>
              <a:t>Потребность 4:</a:t>
            </a:r>
            <a:endParaRPr lang="ru-RU" sz="1300" dirty="0"/>
          </a:p>
          <a:p>
            <a:r>
              <a:rPr lang="ru-RU" sz="1300" dirty="0" smtClean="0"/>
              <a:t>   ФЗ </a:t>
            </a:r>
            <a:r>
              <a:rPr lang="ru-RU" sz="1300" dirty="0"/>
              <a:t>44 предусмотрено, что контракт жизненного цикла заключается на выполнение работ по проектированию и </a:t>
            </a:r>
            <a:r>
              <a:rPr lang="ru-RU" sz="1300" u="sng" dirty="0"/>
              <a:t>строительству</a:t>
            </a:r>
            <a:r>
              <a:rPr lang="ru-RU" sz="1300" dirty="0"/>
              <a:t> объектов коммунальной инфраструктуры и коммунального хозяйства. При этом </a:t>
            </a:r>
            <a:r>
              <a:rPr lang="ru-RU" sz="1300" u="sng" dirty="0"/>
              <a:t>законом не предусмотрена возможность выполнения работ, например, по ремонту и (или) капитальному ремонту.</a:t>
            </a:r>
            <a:r>
              <a:rPr lang="ru-RU" sz="1300" dirty="0"/>
              <a:t> В результате заключение КЖЦ для выполнения работ по модернизации устаревших сетей в черте городской застройки представляется затруднительным. Со стороны государственного заказчика требуется перед заключением КЖЦ проведение комплекса работ по инвентаризации сетей, экспертному обследованию их технического состояния, подготовки документации для вывода сетей из эксплуатации и списанию. Проведение данного комплекса работ связано с большими временными и финансовыми затратами, обоснованность которых вызывает сомнение:</a:t>
            </a:r>
          </a:p>
          <a:p>
            <a:r>
              <a:rPr lang="ru-RU" sz="1300" dirty="0"/>
              <a:t>- т.к. исполнитель строит (новую) инфраструктуру, то соответственно на месте строительства должна отсутствовать старая инфраструктура;</a:t>
            </a:r>
          </a:p>
          <a:p>
            <a:r>
              <a:rPr lang="ru-RU" sz="1300" dirty="0"/>
              <a:t>- для демонтажа старой инфраструктуры требуется решение Администрации о признании инфраструктуры не годной к эксплуатации и подлежащей списанию и демонтажу;</a:t>
            </a:r>
          </a:p>
          <a:p>
            <a:r>
              <a:rPr lang="ru-RU" sz="1300" dirty="0"/>
              <a:t>- для вынесения соответствующего решения Администрации необходимо заключение уполномоченных экспертных организаций о признании инфраструктуры не годной;</a:t>
            </a:r>
          </a:p>
          <a:p>
            <a:r>
              <a:rPr lang="ru-RU" sz="1300" dirty="0"/>
              <a:t>- получение соответствующего заключения уполномоченных экспертных организаций требует от Администрации заключения договора и оплаты услуг экспертной организации за счет средств бюджета;</a:t>
            </a:r>
          </a:p>
          <a:p>
            <a:r>
              <a:rPr lang="ru-RU" sz="1300" dirty="0"/>
              <a:t>- после строительства новой инфраструктуры в рамках КЖЦ объекты этой инфраструктуры заново ставятся на баланс Администрации и вводятся в эксплуатацию.</a:t>
            </a:r>
          </a:p>
          <a:p>
            <a:r>
              <a:rPr lang="ru-RU" sz="1300" dirty="0"/>
              <a:t>Вопрос: зачем выводили и списывали, тратили на это средства, если можно сделать ремонт и (или) капитальный ремонт объектов инфраструктуры?</a:t>
            </a:r>
          </a:p>
        </p:txBody>
      </p:sp>
      <p:sp>
        <p:nvSpPr>
          <p:cNvPr id="4" name="Прямоугольник 3"/>
          <p:cNvSpPr/>
          <p:nvPr/>
        </p:nvSpPr>
        <p:spPr>
          <a:xfrm>
            <a:off x="236221" y="5207175"/>
            <a:ext cx="8728391" cy="692497"/>
          </a:xfrm>
          <a:prstGeom prst="rect">
            <a:avLst/>
          </a:prstGeom>
        </p:spPr>
        <p:txBody>
          <a:bodyPr wrap="square">
            <a:spAutoFit/>
          </a:bodyPr>
          <a:lstStyle/>
          <a:p>
            <a:r>
              <a:rPr lang="ru-RU" sz="1300" b="1" u="sng" dirty="0"/>
              <a:t>Предложения:</a:t>
            </a:r>
            <a:r>
              <a:rPr lang="ru-RU" sz="1300" b="1" dirty="0"/>
              <a:t> </a:t>
            </a:r>
            <a:endParaRPr lang="ru-RU" sz="1300" dirty="0"/>
          </a:p>
          <a:p>
            <a:r>
              <a:rPr lang="ru-RU" sz="1300" dirty="0" smtClean="0"/>
              <a:t>  Дополнить </a:t>
            </a:r>
            <a:r>
              <a:rPr lang="ru-RU" sz="1300" dirty="0"/>
              <a:t>ФЗ 44 в части возможности заключения КЖЦ в </a:t>
            </a:r>
            <a:r>
              <a:rPr lang="ru-RU" sz="1300" dirty="0" err="1"/>
              <a:t>т.ч</a:t>
            </a:r>
            <a:r>
              <a:rPr lang="ru-RU" sz="1300" dirty="0"/>
              <a:t>. для выполнения работ по ремонту и (или) капитальному ремонту.</a:t>
            </a:r>
          </a:p>
        </p:txBody>
      </p:sp>
      <p:grpSp>
        <p:nvGrpSpPr>
          <p:cNvPr id="10" name="Группа 9"/>
          <p:cNvGrpSpPr/>
          <p:nvPr/>
        </p:nvGrpSpPr>
        <p:grpSpPr>
          <a:xfrm>
            <a:off x="56710" y="5751239"/>
            <a:ext cx="9144000" cy="1124744"/>
            <a:chOff x="0" y="5733256"/>
            <a:chExt cx="9144000" cy="1124744"/>
          </a:xfrm>
        </p:grpSpPr>
        <p:pic>
          <p:nvPicPr>
            <p:cNvPr id="12" name="Picture 14" descr="Фон"/>
            <p:cNvPicPr>
              <a:picLocks noChangeAspect="1" noChangeArrowheads="1"/>
            </p:cNvPicPr>
            <p:nvPr/>
          </p:nvPicPr>
          <p:blipFill>
            <a:blip r:embed="rId2"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13" name="Picture 20" descr="Логотип"/>
            <p:cNvPicPr>
              <a:picLocks noChangeAspect="1" noChangeArrowheads="1"/>
            </p:cNvPicPr>
            <p:nvPr/>
          </p:nvPicPr>
          <p:blipFill>
            <a:blip r:embed="rId3"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2219881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3"/>
          <p:cNvSpPr>
            <a:spLocks noChangeArrowheads="1"/>
          </p:cNvSpPr>
          <p:nvPr/>
        </p:nvSpPr>
        <p:spPr bwMode="auto">
          <a:xfrm>
            <a:off x="111124" y="438194"/>
            <a:ext cx="8529637" cy="707886"/>
          </a:xfrm>
          <a:prstGeom prst="rect">
            <a:avLst/>
          </a:prstGeom>
          <a:noFill/>
          <a:ln w="9525" algn="ctr">
            <a:noFill/>
            <a:miter lim="800000"/>
            <a:headEnd/>
            <a:tailEnd/>
          </a:ln>
        </p:spPr>
        <p:txBody>
          <a:bodyPr>
            <a:spAutoFit/>
          </a:bodyPr>
          <a:lstStyle/>
          <a:p>
            <a:pPr algn="ctr" eaLnBrk="0" hangingPunct="0">
              <a:spcBef>
                <a:spcPct val="50000"/>
              </a:spcBef>
            </a:pPr>
            <a:r>
              <a:rPr lang="ru-RU" altLang="ru-RU" sz="2000" b="1" dirty="0">
                <a:solidFill>
                  <a:srgbClr val="F28B00"/>
                </a:solidFill>
                <a:latin typeface="Calibri" pitchFamily="34" charset="0"/>
                <a:cs typeface="Arial" charset="0"/>
              </a:rPr>
              <a:t>Инструменты для реализации программы по </a:t>
            </a:r>
            <a:r>
              <a:rPr lang="ru-RU" altLang="ru-RU" sz="2000" b="1" dirty="0" smtClean="0">
                <a:solidFill>
                  <a:srgbClr val="F28B00"/>
                </a:solidFill>
                <a:latin typeface="Calibri" pitchFamily="34" charset="0"/>
                <a:cs typeface="Arial" charset="0"/>
              </a:rPr>
              <a:t>энергосбережению в светотехнике </a:t>
            </a:r>
            <a:endParaRPr lang="ru-RU" altLang="ru-RU" sz="2000" b="1" dirty="0">
              <a:solidFill>
                <a:srgbClr val="F28B00"/>
              </a:solidFill>
              <a:latin typeface="Calibri" pitchFamily="34" charset="0"/>
              <a:cs typeface="Arial" charset="0"/>
            </a:endParaRPr>
          </a:p>
        </p:txBody>
      </p:sp>
      <p:sp>
        <p:nvSpPr>
          <p:cNvPr id="11" name="Rectangle 2"/>
          <p:cNvSpPr txBox="1">
            <a:spLocks noChangeArrowheads="1"/>
          </p:cNvSpPr>
          <p:nvPr/>
        </p:nvSpPr>
        <p:spPr bwMode="auto">
          <a:xfrm>
            <a:off x="161721" y="1127055"/>
            <a:ext cx="5060429" cy="1221825"/>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ru-RU" sz="1300" kern="0" dirty="0" smtClean="0">
                <a:solidFill>
                  <a:srgbClr val="000000"/>
                </a:solidFill>
                <a:latin typeface="Times New Roman" pitchFamily="18" charset="0"/>
                <a:cs typeface="Times New Roman" pitchFamily="18" charset="0"/>
              </a:rPr>
              <a:t>Современные источники света</a:t>
            </a:r>
            <a:r>
              <a:rPr lang="en-US" sz="1300" kern="0" dirty="0" smtClean="0">
                <a:solidFill>
                  <a:srgbClr val="000000"/>
                </a:solidFill>
                <a:latin typeface="Times New Roman" pitchFamily="18" charset="0"/>
                <a:cs typeface="Times New Roman" pitchFamily="18" charset="0"/>
              </a:rPr>
              <a:t>;</a:t>
            </a:r>
            <a:r>
              <a:rPr lang="ru-RU" sz="1300" kern="0" dirty="0" smtClean="0">
                <a:solidFill>
                  <a:srgbClr val="000000"/>
                </a:solidFill>
                <a:latin typeface="Times New Roman" pitchFamily="18" charset="0"/>
                <a:cs typeface="Times New Roman" pitchFamily="18" charset="0"/>
              </a:rPr>
              <a:t> </a:t>
            </a:r>
            <a:endParaRPr lang="ru-RU" sz="1300" kern="0" dirty="0" smtClean="0">
              <a:solidFill>
                <a:srgbClr val="000000"/>
              </a:solidFill>
              <a:latin typeface="Times New Roman" pitchFamily="18" charset="0"/>
              <a:cs typeface="Times New Roman" pitchFamily="18" charset="0"/>
            </a:endParaRPr>
          </a:p>
          <a:p>
            <a:pPr eaLnBrk="1" hangingPunct="1">
              <a:lnSpc>
                <a:spcPct val="90000"/>
              </a:lnSpc>
              <a:defRPr/>
            </a:pPr>
            <a:r>
              <a:rPr lang="ru-RU" sz="1300" kern="0" dirty="0" err="1" smtClean="0">
                <a:solidFill>
                  <a:srgbClr val="000000"/>
                </a:solidFill>
                <a:latin typeface="Times New Roman" pitchFamily="18" charset="0"/>
                <a:cs typeface="Times New Roman" pitchFamily="18" charset="0"/>
              </a:rPr>
              <a:t>Пуско</a:t>
            </a:r>
            <a:r>
              <a:rPr lang="ru-RU" sz="1300" kern="0" dirty="0" smtClean="0">
                <a:solidFill>
                  <a:srgbClr val="000000"/>
                </a:solidFill>
                <a:latin typeface="Times New Roman" pitchFamily="18" charset="0"/>
                <a:cs typeface="Times New Roman" pitchFamily="18" charset="0"/>
              </a:rPr>
              <a:t>-регулирующая </a:t>
            </a:r>
            <a:r>
              <a:rPr lang="ru-RU" sz="1300" kern="0" dirty="0" smtClean="0">
                <a:solidFill>
                  <a:srgbClr val="000000"/>
                </a:solidFill>
                <a:latin typeface="Times New Roman" pitchFamily="18" charset="0"/>
                <a:cs typeface="Times New Roman" pitchFamily="18" charset="0"/>
              </a:rPr>
              <a:t>аппаратура последнего поколения</a:t>
            </a:r>
            <a:r>
              <a:rPr lang="en-US" sz="1300" kern="0" dirty="0" smtClean="0">
                <a:solidFill>
                  <a:srgbClr val="000000"/>
                </a:solidFill>
                <a:latin typeface="Times New Roman" pitchFamily="18" charset="0"/>
                <a:cs typeface="Times New Roman" pitchFamily="18" charset="0"/>
              </a:rPr>
              <a:t>;</a:t>
            </a:r>
            <a:endParaRPr lang="ru-RU" sz="1300" kern="0" dirty="0" smtClean="0">
              <a:solidFill>
                <a:srgbClr val="000000"/>
              </a:solidFill>
              <a:latin typeface="Times New Roman" pitchFamily="18" charset="0"/>
              <a:cs typeface="Times New Roman" pitchFamily="18" charset="0"/>
            </a:endParaRPr>
          </a:p>
          <a:p>
            <a:pPr eaLnBrk="1" hangingPunct="1">
              <a:lnSpc>
                <a:spcPct val="90000"/>
              </a:lnSpc>
              <a:defRPr/>
            </a:pPr>
            <a:r>
              <a:rPr lang="ru-RU" sz="1300" kern="0" dirty="0" smtClean="0">
                <a:solidFill>
                  <a:srgbClr val="000000"/>
                </a:solidFill>
                <a:latin typeface="Times New Roman" pitchFamily="18" charset="0"/>
                <a:cs typeface="Times New Roman" pitchFamily="18" charset="0"/>
              </a:rPr>
              <a:t>Осветительные </a:t>
            </a:r>
            <a:r>
              <a:rPr lang="ru-RU" sz="1300" kern="0" dirty="0" smtClean="0">
                <a:solidFill>
                  <a:srgbClr val="000000"/>
                </a:solidFill>
                <a:latin typeface="Times New Roman" pitchFamily="18" charset="0"/>
                <a:cs typeface="Times New Roman" pitchFamily="18" charset="0"/>
              </a:rPr>
              <a:t>приборы с эффективной оптикой</a:t>
            </a:r>
            <a:r>
              <a:rPr lang="en-US" sz="1300" kern="0" dirty="0" smtClean="0">
                <a:solidFill>
                  <a:srgbClr val="000000"/>
                </a:solidFill>
                <a:latin typeface="Times New Roman" pitchFamily="18" charset="0"/>
                <a:cs typeface="Times New Roman" pitchFamily="18" charset="0"/>
              </a:rPr>
              <a:t>;</a:t>
            </a:r>
            <a:endParaRPr lang="ru-RU" sz="1300" kern="0" dirty="0" smtClean="0">
              <a:solidFill>
                <a:srgbClr val="000000"/>
              </a:solidFill>
              <a:latin typeface="Times New Roman" pitchFamily="18" charset="0"/>
              <a:cs typeface="Times New Roman" pitchFamily="18" charset="0"/>
            </a:endParaRPr>
          </a:p>
          <a:p>
            <a:pPr eaLnBrk="1" hangingPunct="1">
              <a:lnSpc>
                <a:spcPct val="90000"/>
              </a:lnSpc>
              <a:defRPr/>
            </a:pPr>
            <a:r>
              <a:rPr lang="ru-RU" sz="1300" kern="0" dirty="0" smtClean="0">
                <a:solidFill>
                  <a:srgbClr val="000000"/>
                </a:solidFill>
                <a:latin typeface="Times New Roman" pitchFamily="18" charset="0"/>
                <a:cs typeface="Times New Roman" pitchFamily="18" charset="0"/>
              </a:rPr>
              <a:t>Системы </a:t>
            </a:r>
            <a:r>
              <a:rPr lang="ru-RU" sz="1300" kern="0" dirty="0" smtClean="0">
                <a:solidFill>
                  <a:srgbClr val="000000"/>
                </a:solidFill>
                <a:latin typeface="Times New Roman" pitchFamily="18" charset="0"/>
                <a:cs typeface="Times New Roman" pitchFamily="18" charset="0"/>
              </a:rPr>
              <a:t>управления</a:t>
            </a:r>
            <a:r>
              <a:rPr lang="en-US" sz="1300" kern="0" dirty="0" smtClean="0">
                <a:solidFill>
                  <a:srgbClr val="000000"/>
                </a:solidFill>
                <a:latin typeface="Times New Roman" pitchFamily="18" charset="0"/>
                <a:cs typeface="Times New Roman" pitchFamily="18" charset="0"/>
              </a:rPr>
              <a:t>;</a:t>
            </a:r>
            <a:endParaRPr lang="ru-RU" sz="1300" kern="0" dirty="0" smtClean="0">
              <a:solidFill>
                <a:srgbClr val="000000"/>
              </a:solidFill>
              <a:latin typeface="Times New Roman" pitchFamily="18" charset="0"/>
              <a:cs typeface="Times New Roman" pitchFamily="18" charset="0"/>
            </a:endParaRPr>
          </a:p>
          <a:p>
            <a:pPr eaLnBrk="1" hangingPunct="1">
              <a:lnSpc>
                <a:spcPct val="90000"/>
              </a:lnSpc>
              <a:defRPr/>
            </a:pPr>
            <a:r>
              <a:rPr lang="ru-RU" sz="1300" kern="0" dirty="0" smtClean="0">
                <a:solidFill>
                  <a:srgbClr val="000000"/>
                </a:solidFill>
                <a:latin typeface="Times New Roman" pitchFamily="18" charset="0"/>
                <a:cs typeface="Times New Roman" pitchFamily="18" charset="0"/>
              </a:rPr>
              <a:t>Новые </a:t>
            </a:r>
            <a:r>
              <a:rPr lang="ru-RU" sz="1300" kern="0" dirty="0" smtClean="0">
                <a:solidFill>
                  <a:srgbClr val="000000"/>
                </a:solidFill>
                <a:latin typeface="Times New Roman" pitchFamily="18" charset="0"/>
                <a:cs typeface="Times New Roman" pitchFamily="18" charset="0"/>
              </a:rPr>
              <a:t>методики построения системы освещения</a:t>
            </a:r>
            <a:r>
              <a:rPr lang="en-US" sz="1300" kern="0" dirty="0" smtClean="0">
                <a:solidFill>
                  <a:srgbClr val="000000"/>
                </a:solidFill>
                <a:latin typeface="Times New Roman" pitchFamily="18" charset="0"/>
                <a:cs typeface="Times New Roman" pitchFamily="18" charset="0"/>
              </a:rPr>
              <a:t>.</a:t>
            </a:r>
            <a:endParaRPr lang="ru-RU" sz="1300" kern="0" dirty="0" smtClean="0">
              <a:solidFill>
                <a:srgbClr val="000000"/>
              </a:solidFill>
              <a:latin typeface="Times New Roman" pitchFamily="18" charset="0"/>
              <a:cs typeface="Times New Roman" pitchFamily="18" charset="0"/>
            </a:endParaRPr>
          </a:p>
          <a:p>
            <a:pPr eaLnBrk="1" hangingPunct="1">
              <a:lnSpc>
                <a:spcPct val="90000"/>
              </a:lnSpc>
              <a:defRPr/>
            </a:pPr>
            <a:endParaRPr lang="ru-RU" sz="1400" b="1" kern="0" dirty="0" smtClean="0">
              <a:solidFill>
                <a:srgbClr val="000000"/>
              </a:solidFill>
            </a:endParaRPr>
          </a:p>
        </p:txBody>
      </p:sp>
      <p:pic>
        <p:nvPicPr>
          <p:cNvPr id="31749" name="Picture 5" descr="9"/>
          <p:cNvPicPr>
            <a:picLocks noChangeAspect="1" noChangeArrowheads="1"/>
          </p:cNvPicPr>
          <p:nvPr/>
        </p:nvPicPr>
        <p:blipFill>
          <a:blip r:embed="rId14" cstate="print"/>
          <a:srcRect l="2313" t="-3943" r="18062" b="2800"/>
          <a:stretch>
            <a:fillRect/>
          </a:stretch>
        </p:blipFill>
        <p:spPr bwMode="auto">
          <a:xfrm>
            <a:off x="5537411" y="790624"/>
            <a:ext cx="2881312" cy="2746375"/>
          </a:xfrm>
          <a:prstGeom prst="rect">
            <a:avLst/>
          </a:prstGeom>
          <a:noFill/>
          <a:ln w="9525">
            <a:noFill/>
            <a:miter lim="800000"/>
            <a:headEnd/>
            <a:tailEnd/>
          </a:ln>
          <a:effectLst>
            <a:softEdge rad="127000"/>
          </a:effectLst>
        </p:spPr>
      </p:pic>
      <p:sp>
        <p:nvSpPr>
          <p:cNvPr id="31750" name="Line 14"/>
          <p:cNvSpPr>
            <a:spLocks noChangeShapeType="1"/>
          </p:cNvSpPr>
          <p:nvPr/>
        </p:nvSpPr>
        <p:spPr bwMode="auto">
          <a:xfrm>
            <a:off x="614363" y="362422"/>
            <a:ext cx="8353425" cy="0"/>
          </a:xfrm>
          <a:prstGeom prst="line">
            <a:avLst/>
          </a:prstGeom>
          <a:noFill/>
          <a:ln w="9525">
            <a:solidFill>
              <a:srgbClr val="FF1E1E"/>
            </a:solidFill>
            <a:round/>
            <a:headEnd/>
            <a:tailEnd/>
          </a:ln>
        </p:spPr>
        <p:txBody>
          <a:bodyPr/>
          <a:lstStyle/>
          <a:p>
            <a:endParaRPr lang="ru-RU"/>
          </a:p>
        </p:txBody>
      </p:sp>
      <p:sp>
        <p:nvSpPr>
          <p:cNvPr id="8" name="Номер слайда 7"/>
          <p:cNvSpPr>
            <a:spLocks noGrp="1"/>
          </p:cNvSpPr>
          <p:nvPr>
            <p:ph type="sldNum" sz="quarter" idx="12"/>
          </p:nvPr>
        </p:nvSpPr>
        <p:spPr/>
        <p:txBody>
          <a:bodyPr/>
          <a:lstStyle/>
          <a:p>
            <a:pPr>
              <a:defRPr/>
            </a:pPr>
            <a:fld id="{EB1099A7-14D8-4DDC-BFA9-FF9611AD23AF}" type="slidenum">
              <a:rPr lang="ru-RU" smtClean="0"/>
              <a:pPr>
                <a:defRPr/>
              </a:pPr>
              <a:t>11</a:t>
            </a:fld>
            <a:endParaRPr lang="ru-RU" dirty="0"/>
          </a:p>
        </p:txBody>
      </p:sp>
      <p:sp>
        <p:nvSpPr>
          <p:cNvPr id="10" name="Прямоугольник 9"/>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28" name="Группа 27"/>
          <p:cNvGrpSpPr/>
          <p:nvPr/>
        </p:nvGrpSpPr>
        <p:grpSpPr>
          <a:xfrm>
            <a:off x="0" y="5751239"/>
            <a:ext cx="9144000" cy="1124744"/>
            <a:chOff x="0" y="5733256"/>
            <a:chExt cx="9144000" cy="1124744"/>
          </a:xfrm>
        </p:grpSpPr>
        <p:pic>
          <p:nvPicPr>
            <p:cNvPr id="29" name="Picture 14" descr="Фон"/>
            <p:cNvPicPr>
              <a:picLocks noChangeAspect="1" noChangeArrowheads="1"/>
            </p:cNvPicPr>
            <p:nvPr/>
          </p:nvPicPr>
          <p:blipFill>
            <a:blip r:embed="rId15"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30" name="Picture 20" descr="Логотип"/>
            <p:cNvPicPr>
              <a:picLocks noChangeAspect="1" noChangeArrowheads="1"/>
            </p:cNvPicPr>
            <p:nvPr/>
          </p:nvPicPr>
          <p:blipFill>
            <a:blip r:embed="rId16" cstate="print"/>
            <a:srcRect/>
            <a:stretch>
              <a:fillRect/>
            </a:stretch>
          </p:blipFill>
          <p:spPr bwMode="auto">
            <a:xfrm>
              <a:off x="179512" y="5949280"/>
              <a:ext cx="2700338" cy="728663"/>
            </a:xfrm>
            <a:prstGeom prst="rect">
              <a:avLst/>
            </a:prstGeom>
            <a:noFill/>
            <a:ln w="9525">
              <a:noFill/>
              <a:miter lim="800000"/>
              <a:headEnd/>
              <a:tailEnd/>
            </a:ln>
          </p:spPr>
        </p:pic>
      </p:grpSp>
      <p:grpSp>
        <p:nvGrpSpPr>
          <p:cNvPr id="12" name="Группа 11"/>
          <p:cNvGrpSpPr/>
          <p:nvPr/>
        </p:nvGrpSpPr>
        <p:grpSpPr>
          <a:xfrm>
            <a:off x="161721" y="2348881"/>
            <a:ext cx="8175779" cy="3384375"/>
            <a:chOff x="468313" y="1014413"/>
            <a:chExt cx="8353425" cy="5222875"/>
          </a:xfrm>
        </p:grpSpPr>
        <p:sp>
          <p:nvSpPr>
            <p:cNvPr id="13" name="Rectangle 7"/>
            <p:cNvSpPr>
              <a:spLocks noChangeArrowheads="1"/>
            </p:cNvSpPr>
            <p:nvPr/>
          </p:nvSpPr>
          <p:spPr bwMode="auto">
            <a:xfrm>
              <a:off x="1042988" y="1557338"/>
              <a:ext cx="7643812" cy="4568825"/>
            </a:xfrm>
            <a:prstGeom prst="rect">
              <a:avLst/>
            </a:prstGeom>
            <a:noFill/>
            <a:ln w="9525" algn="ctr">
              <a:noFill/>
              <a:miter lim="800000"/>
              <a:headEnd/>
              <a:tailEnd/>
            </a:ln>
          </p:spPr>
          <p:txBody>
            <a:bodyPr/>
            <a:lstStyle/>
            <a:p>
              <a:pPr algn="just">
                <a:spcBef>
                  <a:spcPct val="20000"/>
                </a:spcBef>
              </a:pPr>
              <a:endParaRPr lang="ru-RU" sz="1600">
                <a:solidFill>
                  <a:schemeClr val="tx1"/>
                </a:solidFill>
                <a:latin typeface="Calibri" pitchFamily="34" charset="0"/>
              </a:endParaRPr>
            </a:p>
          </p:txBody>
        </p:sp>
        <p:sp>
          <p:nvSpPr>
            <p:cNvPr id="14" name="Rectangle 2"/>
            <p:cNvSpPr>
              <a:spLocks noChangeArrowheads="1"/>
            </p:cNvSpPr>
            <p:nvPr>
              <p:custDataLst>
                <p:tags r:id="rId1"/>
              </p:custDataLst>
            </p:nvPr>
          </p:nvSpPr>
          <p:spPr bwMode="auto">
            <a:xfrm>
              <a:off x="468313" y="2078038"/>
              <a:ext cx="2232025" cy="4159250"/>
            </a:xfrm>
            <a:prstGeom prst="rect">
              <a:avLst/>
            </a:prstGeom>
            <a:gradFill rotWithShape="1">
              <a:gsLst>
                <a:gs pos="0">
                  <a:srgbClr val="BBE0E3"/>
                </a:gs>
                <a:gs pos="100000">
                  <a:srgbClr val="BBE0E3">
                    <a:gamma/>
                    <a:shade val="85098"/>
                    <a:invGamma/>
                  </a:srgbClr>
                </a:gs>
              </a:gsLst>
              <a:lin ang="5400000" scaled="1"/>
            </a:gradFill>
            <a:ln w="15875">
              <a:solidFill>
                <a:srgbClr val="008080"/>
              </a:solidFill>
              <a:miter lim="800000"/>
              <a:headEnd/>
              <a:tailEnd/>
            </a:ln>
          </p:spPr>
          <p:txBody>
            <a:bodyPr anchor="ctr"/>
            <a:lstStyle/>
            <a:p>
              <a:pPr algn="ctr" eaLnBrk="0" fontAlgn="auto" hangingPunct="0">
                <a:spcBef>
                  <a:spcPts val="0"/>
                </a:spcBef>
                <a:spcAft>
                  <a:spcPts val="0"/>
                </a:spcAft>
                <a:defRPr/>
              </a:pPr>
              <a:r>
                <a:rPr lang="ru-RU" sz="1600" b="1" kern="0">
                  <a:solidFill>
                    <a:sysClr val="windowText" lastClr="000000"/>
                  </a:solidFill>
                  <a:latin typeface="Calibri" pitchFamily="34" charset="0"/>
                </a:rPr>
                <a:t>Стандартные светильники и лампы</a:t>
              </a:r>
              <a:r>
                <a:rPr lang="en-US" sz="1600" b="1" kern="0">
                  <a:solidFill>
                    <a:sysClr val="windowText" lastClr="000000"/>
                  </a:solidFill>
                  <a:latin typeface="Calibri" pitchFamily="34" charset="0"/>
                </a:rPr>
                <a:t/>
              </a:r>
              <a:br>
                <a:rPr lang="en-US" sz="1600" b="1" kern="0">
                  <a:solidFill>
                    <a:sysClr val="windowText" lastClr="000000"/>
                  </a:solidFill>
                  <a:latin typeface="Calibri" pitchFamily="34" charset="0"/>
                </a:rPr>
              </a:br>
              <a:endParaRPr lang="en-US" sz="1600" b="1" kern="0">
                <a:solidFill>
                  <a:sysClr val="windowText" lastClr="000000"/>
                </a:solidFill>
                <a:latin typeface="Calibri" pitchFamily="34" charset="0"/>
              </a:endParaRPr>
            </a:p>
          </p:txBody>
        </p:sp>
        <p:sp>
          <p:nvSpPr>
            <p:cNvPr id="15" name="Rectangle 3"/>
            <p:cNvSpPr>
              <a:spLocks noChangeArrowheads="1"/>
            </p:cNvSpPr>
            <p:nvPr>
              <p:custDataLst>
                <p:tags r:id="rId2"/>
              </p:custDataLst>
            </p:nvPr>
          </p:nvSpPr>
          <p:spPr bwMode="auto">
            <a:xfrm>
              <a:off x="4954588" y="4552950"/>
              <a:ext cx="1662112" cy="1646238"/>
            </a:xfrm>
            <a:prstGeom prst="rect">
              <a:avLst/>
            </a:prstGeom>
            <a:solidFill>
              <a:srgbClr val="808080"/>
            </a:solidFill>
            <a:ln w="9525">
              <a:solidFill>
                <a:srgbClr val="000000"/>
              </a:solidFill>
              <a:miter lim="800000"/>
              <a:headEnd/>
              <a:tailEnd/>
            </a:ln>
          </p:spPr>
          <p:txBody>
            <a:bodyPr wrap="none" anchor="ctr"/>
            <a:lstStyle/>
            <a:p>
              <a:pPr algn="ctr" eaLnBrk="0" fontAlgn="auto" hangingPunct="0">
                <a:spcBef>
                  <a:spcPts val="0"/>
                </a:spcBef>
                <a:spcAft>
                  <a:spcPts val="0"/>
                </a:spcAft>
                <a:defRPr/>
              </a:pPr>
              <a:r>
                <a:rPr lang="en-US" sz="1600" kern="0">
                  <a:solidFill>
                    <a:sysClr val="windowText" lastClr="000000"/>
                  </a:solidFill>
                  <a:latin typeface="Calibri" pitchFamily="34" charset="0"/>
                </a:rPr>
                <a:t>+ </a:t>
              </a:r>
            </a:p>
            <a:p>
              <a:pPr algn="ctr" eaLnBrk="0" fontAlgn="auto" hangingPunct="0">
                <a:spcBef>
                  <a:spcPts val="0"/>
                </a:spcBef>
                <a:spcAft>
                  <a:spcPts val="0"/>
                </a:spcAft>
                <a:defRPr/>
              </a:pPr>
              <a:r>
                <a:rPr lang="en-US" sz="1600" kern="0">
                  <a:solidFill>
                    <a:sysClr val="windowText" lastClr="000000"/>
                  </a:solidFill>
                  <a:latin typeface="Calibri" pitchFamily="34" charset="0"/>
                </a:rPr>
                <a:t>efficient </a:t>
              </a:r>
              <a:br>
                <a:rPr lang="en-US" sz="1600" kern="0">
                  <a:solidFill>
                    <a:sysClr val="windowText" lastClr="000000"/>
                  </a:solidFill>
                  <a:latin typeface="Calibri" pitchFamily="34" charset="0"/>
                </a:rPr>
              </a:br>
              <a:r>
                <a:rPr lang="en-US" sz="1600" kern="0">
                  <a:solidFill>
                    <a:sysClr val="windowText" lastClr="000000"/>
                  </a:solidFill>
                  <a:latin typeface="Calibri" pitchFamily="34" charset="0"/>
                </a:rPr>
                <a:t>optics</a:t>
              </a:r>
            </a:p>
          </p:txBody>
        </p:sp>
        <p:sp>
          <p:nvSpPr>
            <p:cNvPr id="16" name="AutoShape 4"/>
            <p:cNvSpPr>
              <a:spLocks noChangeArrowheads="1"/>
            </p:cNvSpPr>
            <p:nvPr>
              <p:custDataLst>
                <p:tags r:id="rId3"/>
              </p:custDataLst>
            </p:nvPr>
          </p:nvSpPr>
          <p:spPr bwMode="auto">
            <a:xfrm>
              <a:off x="4067175" y="1628775"/>
              <a:ext cx="1360488" cy="1992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572" y="5399"/>
                    <a:pt x="8381" y="5818"/>
                    <a:pt x="7423" y="6586"/>
                  </a:cubicBezTo>
                  <a:lnTo>
                    <a:pt x="4046" y="2372"/>
                  </a:lnTo>
                  <a:cubicBezTo>
                    <a:pt x="5962" y="836"/>
                    <a:pt x="834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600" kern="0">
                  <a:solidFill>
                    <a:sysClr val="windowText" lastClr="000000"/>
                  </a:solidFill>
                  <a:latin typeface="Calibri" pitchFamily="34" charset="0"/>
                </a:rPr>
                <a:t>-</a:t>
              </a:r>
              <a:r>
                <a:rPr lang="ru-RU" sz="1600" kern="0">
                  <a:solidFill>
                    <a:sysClr val="windowText" lastClr="000000"/>
                  </a:solidFill>
                  <a:latin typeface="Calibri" pitchFamily="34" charset="0"/>
                </a:rPr>
                <a:t>1</a:t>
              </a:r>
              <a:r>
                <a:rPr lang="en-US" sz="1600" kern="0">
                  <a:solidFill>
                    <a:sysClr val="windowText" lastClr="000000"/>
                  </a:solidFill>
                  <a:latin typeface="Calibri" pitchFamily="34" charset="0"/>
                </a:rPr>
                <a:t>5% </a:t>
              </a:r>
            </a:p>
          </p:txBody>
        </p:sp>
        <p:sp>
          <p:nvSpPr>
            <p:cNvPr id="17" name="Rectangle 5"/>
            <p:cNvSpPr>
              <a:spLocks noChangeArrowheads="1"/>
            </p:cNvSpPr>
            <p:nvPr>
              <p:custDataLst>
                <p:tags r:id="rId4"/>
              </p:custDataLst>
            </p:nvPr>
          </p:nvSpPr>
          <p:spPr bwMode="auto">
            <a:xfrm>
              <a:off x="6877050" y="4606925"/>
              <a:ext cx="1944688" cy="1630363"/>
            </a:xfrm>
            <a:prstGeom prst="rect">
              <a:avLst/>
            </a:prstGeom>
            <a:solidFill>
              <a:srgbClr val="95F175"/>
            </a:solidFill>
            <a:ln w="15875">
              <a:solidFill>
                <a:srgbClr val="008080"/>
              </a:solidFill>
              <a:miter lim="800000"/>
              <a:headEnd/>
              <a:tailEnd/>
            </a:ln>
          </p:spPr>
          <p:txBody>
            <a:bodyPr anchor="ctr"/>
            <a:lstStyle/>
            <a:p>
              <a:pPr algn="ctr" eaLnBrk="0" hangingPunct="0"/>
              <a:r>
                <a:rPr lang="en-US" sz="1600" b="1">
                  <a:latin typeface="Calibri" pitchFamily="34" charset="0"/>
                </a:rPr>
                <a:t>+</a:t>
              </a:r>
              <a:r>
                <a:rPr lang="ru-RU" sz="1600" b="1">
                  <a:latin typeface="Calibri" pitchFamily="34" charset="0"/>
                </a:rPr>
                <a:t> Система  управления</a:t>
              </a:r>
              <a:endParaRPr lang="en-US" sz="1600" b="1">
                <a:latin typeface="Calibri" pitchFamily="34" charset="0"/>
              </a:endParaRPr>
            </a:p>
          </p:txBody>
        </p:sp>
        <p:sp>
          <p:nvSpPr>
            <p:cNvPr id="18" name="AutoShape 6"/>
            <p:cNvSpPr>
              <a:spLocks noChangeArrowheads="1"/>
            </p:cNvSpPr>
            <p:nvPr>
              <p:custDataLst>
                <p:tags r:id="rId5"/>
              </p:custDataLst>
            </p:nvPr>
          </p:nvSpPr>
          <p:spPr bwMode="auto">
            <a:xfrm>
              <a:off x="6091238" y="2708275"/>
              <a:ext cx="1360487" cy="1993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572" y="5399"/>
                    <a:pt x="8381" y="5818"/>
                    <a:pt x="7423" y="6586"/>
                  </a:cubicBezTo>
                  <a:lnTo>
                    <a:pt x="4046" y="2372"/>
                  </a:lnTo>
                  <a:cubicBezTo>
                    <a:pt x="5962" y="836"/>
                    <a:pt x="834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600" kern="0">
                  <a:solidFill>
                    <a:sysClr val="windowText" lastClr="000000"/>
                  </a:solidFill>
                  <a:latin typeface="Calibri" pitchFamily="34" charset="0"/>
                </a:rPr>
                <a:t>-</a:t>
              </a:r>
              <a:r>
                <a:rPr lang="ru-RU" sz="1600" kern="0">
                  <a:solidFill>
                    <a:sysClr val="windowText" lastClr="000000"/>
                  </a:solidFill>
                  <a:latin typeface="Calibri" pitchFamily="34" charset="0"/>
                </a:rPr>
                <a:t>15</a:t>
              </a:r>
              <a:r>
                <a:rPr lang="en-US" sz="1600" kern="0">
                  <a:solidFill>
                    <a:sysClr val="windowText" lastClr="000000"/>
                  </a:solidFill>
                  <a:latin typeface="Calibri" pitchFamily="34" charset="0"/>
                </a:rPr>
                <a:t>%</a:t>
              </a:r>
            </a:p>
          </p:txBody>
        </p:sp>
        <p:sp>
          <p:nvSpPr>
            <p:cNvPr id="19" name="Rectangle 7"/>
            <p:cNvSpPr>
              <a:spLocks noChangeArrowheads="1"/>
            </p:cNvSpPr>
            <p:nvPr>
              <p:custDataLst>
                <p:tags r:id="rId6"/>
              </p:custDataLst>
            </p:nvPr>
          </p:nvSpPr>
          <p:spPr bwMode="auto">
            <a:xfrm>
              <a:off x="2700338" y="2892425"/>
              <a:ext cx="2241550" cy="3344863"/>
            </a:xfrm>
            <a:prstGeom prst="rect">
              <a:avLst/>
            </a:prstGeom>
            <a:solidFill>
              <a:srgbClr val="CCFFCC"/>
            </a:solidFill>
            <a:ln w="15875">
              <a:solidFill>
                <a:srgbClr val="008080"/>
              </a:solidFill>
              <a:miter lim="800000"/>
              <a:headEnd/>
              <a:tailEnd/>
            </a:ln>
          </p:spPr>
          <p:txBody>
            <a:bodyPr anchor="ctr"/>
            <a:lstStyle/>
            <a:p>
              <a:pPr algn="ctr"/>
              <a:r>
                <a:rPr lang="ru-RU" sz="1600" b="1" dirty="0">
                  <a:latin typeface="Calibri" pitchFamily="34" charset="0"/>
                </a:rPr>
                <a:t>Светильники с современной оптикой </a:t>
              </a:r>
              <a:endParaRPr lang="en-US" sz="1600" b="1" dirty="0">
                <a:latin typeface="Calibri" pitchFamily="34" charset="0"/>
              </a:endParaRPr>
            </a:p>
          </p:txBody>
        </p:sp>
        <p:sp>
          <p:nvSpPr>
            <p:cNvPr id="20" name="Oval 9"/>
            <p:cNvSpPr>
              <a:spLocks noChangeArrowheads="1"/>
            </p:cNvSpPr>
            <p:nvPr>
              <p:custDataLst>
                <p:tags r:id="rId7"/>
              </p:custDataLst>
            </p:nvPr>
          </p:nvSpPr>
          <p:spPr bwMode="auto">
            <a:xfrm>
              <a:off x="1258888" y="1268413"/>
              <a:ext cx="528637" cy="606425"/>
            </a:xfrm>
            <a:prstGeom prst="ellipse">
              <a:avLst/>
            </a:prstGeom>
            <a:solidFill>
              <a:srgbClr val="93F7D1"/>
            </a:solidFill>
            <a:ln w="9525">
              <a:solidFill>
                <a:srgbClr val="008000"/>
              </a:solidFill>
              <a:round/>
              <a:headEnd/>
              <a:tailEnd/>
            </a:ln>
          </p:spPr>
          <p:txBody>
            <a:bodyPr wrap="none" anchor="ctr"/>
            <a:lstStyle/>
            <a:p>
              <a:pPr algn="ctr" eaLnBrk="0" hangingPunct="0"/>
              <a:r>
                <a:rPr lang="en-US" sz="1600" b="1">
                  <a:latin typeface="Calibri" pitchFamily="34" charset="0"/>
                </a:rPr>
                <a:t>100%</a:t>
              </a:r>
            </a:p>
          </p:txBody>
        </p:sp>
        <p:sp>
          <p:nvSpPr>
            <p:cNvPr id="21" name="Oval 10"/>
            <p:cNvSpPr>
              <a:spLocks noChangeArrowheads="1"/>
            </p:cNvSpPr>
            <p:nvPr>
              <p:custDataLst>
                <p:tags r:id="rId8"/>
              </p:custDataLst>
            </p:nvPr>
          </p:nvSpPr>
          <p:spPr bwMode="auto">
            <a:xfrm>
              <a:off x="3492500" y="2060575"/>
              <a:ext cx="528638" cy="606425"/>
            </a:xfrm>
            <a:prstGeom prst="ellipse">
              <a:avLst/>
            </a:prstGeom>
            <a:solidFill>
              <a:srgbClr val="93F7D1"/>
            </a:solidFill>
            <a:ln w="9525">
              <a:solidFill>
                <a:srgbClr val="008000"/>
              </a:solidFill>
              <a:round/>
              <a:headEnd/>
              <a:tailEnd/>
            </a:ln>
          </p:spPr>
          <p:txBody>
            <a:bodyPr wrap="none" anchor="ctr"/>
            <a:lstStyle/>
            <a:p>
              <a:pPr algn="ctr" eaLnBrk="0" hangingPunct="0"/>
              <a:r>
                <a:rPr lang="ru-RU" sz="1600" b="1">
                  <a:latin typeface="Calibri" pitchFamily="34" charset="0"/>
                </a:rPr>
                <a:t>80</a:t>
              </a:r>
              <a:r>
                <a:rPr lang="en-US" sz="1600" b="1">
                  <a:latin typeface="Calibri" pitchFamily="34" charset="0"/>
                </a:rPr>
                <a:t>%</a:t>
              </a:r>
            </a:p>
          </p:txBody>
        </p:sp>
        <p:sp>
          <p:nvSpPr>
            <p:cNvPr id="22" name="Oval 11"/>
            <p:cNvSpPr>
              <a:spLocks noChangeArrowheads="1"/>
            </p:cNvSpPr>
            <p:nvPr>
              <p:custDataLst>
                <p:tags r:id="rId9"/>
              </p:custDataLst>
            </p:nvPr>
          </p:nvSpPr>
          <p:spPr bwMode="auto">
            <a:xfrm>
              <a:off x="5435600" y="3211513"/>
              <a:ext cx="528638" cy="606425"/>
            </a:xfrm>
            <a:prstGeom prst="ellipse">
              <a:avLst/>
            </a:prstGeom>
            <a:solidFill>
              <a:srgbClr val="93F7D1"/>
            </a:solidFill>
            <a:ln w="9525">
              <a:solidFill>
                <a:srgbClr val="008000"/>
              </a:solidFill>
              <a:round/>
              <a:headEnd/>
              <a:tailEnd/>
            </a:ln>
          </p:spPr>
          <p:txBody>
            <a:bodyPr wrap="none" anchor="ctr"/>
            <a:lstStyle/>
            <a:p>
              <a:pPr algn="ctr" eaLnBrk="0" hangingPunct="0"/>
              <a:r>
                <a:rPr lang="en-US" sz="1600" b="1">
                  <a:latin typeface="Calibri" pitchFamily="34" charset="0"/>
                </a:rPr>
                <a:t>65%</a:t>
              </a:r>
            </a:p>
          </p:txBody>
        </p:sp>
        <p:sp>
          <p:nvSpPr>
            <p:cNvPr id="23" name="Oval 12"/>
            <p:cNvSpPr>
              <a:spLocks noChangeArrowheads="1"/>
            </p:cNvSpPr>
            <p:nvPr>
              <p:custDataLst>
                <p:tags r:id="rId10"/>
              </p:custDataLst>
            </p:nvPr>
          </p:nvSpPr>
          <p:spPr bwMode="auto">
            <a:xfrm>
              <a:off x="7812088" y="3860800"/>
              <a:ext cx="528637" cy="606425"/>
            </a:xfrm>
            <a:prstGeom prst="ellipse">
              <a:avLst/>
            </a:prstGeom>
            <a:solidFill>
              <a:srgbClr val="93F7D1"/>
            </a:solidFill>
            <a:ln w="9525">
              <a:solidFill>
                <a:srgbClr val="008000"/>
              </a:solidFill>
              <a:round/>
              <a:headEnd/>
              <a:tailEnd/>
            </a:ln>
          </p:spPr>
          <p:txBody>
            <a:bodyPr wrap="none" anchor="ctr"/>
            <a:lstStyle/>
            <a:p>
              <a:pPr algn="ctr" eaLnBrk="0" hangingPunct="0"/>
              <a:r>
                <a:rPr lang="ru-RU" sz="1600" b="1">
                  <a:latin typeface="Calibri" pitchFamily="34" charset="0"/>
                </a:rPr>
                <a:t>50</a:t>
              </a:r>
              <a:r>
                <a:rPr lang="en-US" sz="1600" b="1">
                  <a:latin typeface="Calibri" pitchFamily="34" charset="0"/>
                </a:rPr>
                <a:t>%</a:t>
              </a:r>
            </a:p>
          </p:txBody>
        </p:sp>
        <p:sp>
          <p:nvSpPr>
            <p:cNvPr id="24" name="Rectangle 13"/>
            <p:cNvSpPr>
              <a:spLocks noChangeArrowheads="1"/>
            </p:cNvSpPr>
            <p:nvPr>
              <p:custDataLst>
                <p:tags r:id="rId11"/>
              </p:custDataLst>
            </p:nvPr>
          </p:nvSpPr>
          <p:spPr bwMode="auto">
            <a:xfrm>
              <a:off x="4932363" y="4114800"/>
              <a:ext cx="1993900" cy="2122488"/>
            </a:xfrm>
            <a:prstGeom prst="rect">
              <a:avLst/>
            </a:prstGeom>
            <a:solidFill>
              <a:srgbClr val="C0C0C0"/>
            </a:solidFill>
            <a:ln w="15875">
              <a:solidFill>
                <a:srgbClr val="008080"/>
              </a:solidFill>
              <a:miter lim="800000"/>
              <a:headEnd/>
              <a:tailEnd/>
            </a:ln>
          </p:spPr>
          <p:txBody>
            <a:bodyPr anchor="ctr"/>
            <a:lstStyle/>
            <a:p>
              <a:pPr algn="ctr" eaLnBrk="0" hangingPunct="0"/>
              <a:r>
                <a:rPr lang="ru-RU" sz="1600" b="1">
                  <a:latin typeface="Calibri" pitchFamily="34" charset="0"/>
                </a:rPr>
                <a:t>Светильник нового поколения</a:t>
              </a:r>
              <a:endParaRPr lang="en-US" sz="1600" b="1">
                <a:latin typeface="Calibri" pitchFamily="34" charset="0"/>
              </a:endParaRPr>
            </a:p>
          </p:txBody>
        </p:sp>
        <p:sp>
          <p:nvSpPr>
            <p:cNvPr id="25" name="Oval 14"/>
            <p:cNvSpPr>
              <a:spLocks noChangeArrowheads="1"/>
            </p:cNvSpPr>
            <p:nvPr/>
          </p:nvSpPr>
          <p:spPr bwMode="auto">
            <a:xfrm>
              <a:off x="1042988" y="1052513"/>
              <a:ext cx="979487" cy="1052512"/>
            </a:xfrm>
            <a:prstGeom prst="ellipse">
              <a:avLst/>
            </a:prstGeom>
            <a:noFill/>
            <a:ln w="25400">
              <a:solidFill>
                <a:srgbClr val="FF0000"/>
              </a:solidFill>
              <a:round/>
              <a:headEnd/>
              <a:tailEnd/>
            </a:ln>
          </p:spPr>
          <p:txBody>
            <a:bodyPr wrap="none" anchor="ctr"/>
            <a:lstStyle/>
            <a:p>
              <a:endParaRPr lang="ru-RU" sz="1600">
                <a:latin typeface="Calibri" pitchFamily="34" charset="0"/>
              </a:endParaRPr>
            </a:p>
          </p:txBody>
        </p:sp>
        <p:sp>
          <p:nvSpPr>
            <p:cNvPr id="26" name="Oval 15"/>
            <p:cNvSpPr>
              <a:spLocks noChangeArrowheads="1"/>
            </p:cNvSpPr>
            <p:nvPr/>
          </p:nvSpPr>
          <p:spPr bwMode="auto">
            <a:xfrm>
              <a:off x="7596188" y="3644900"/>
              <a:ext cx="979487" cy="1052513"/>
            </a:xfrm>
            <a:prstGeom prst="ellipse">
              <a:avLst/>
            </a:prstGeom>
            <a:noFill/>
            <a:ln w="25400">
              <a:solidFill>
                <a:srgbClr val="FF0000"/>
              </a:solidFill>
              <a:round/>
              <a:headEnd/>
              <a:tailEnd/>
            </a:ln>
          </p:spPr>
          <p:txBody>
            <a:bodyPr wrap="none" anchor="ctr"/>
            <a:lstStyle/>
            <a:p>
              <a:endParaRPr lang="ru-RU" sz="1600">
                <a:latin typeface="Calibri" pitchFamily="34" charset="0"/>
              </a:endParaRPr>
            </a:p>
          </p:txBody>
        </p:sp>
        <p:sp>
          <p:nvSpPr>
            <p:cNvPr id="27" name="AutoShape 8"/>
            <p:cNvSpPr>
              <a:spLocks noChangeArrowheads="1"/>
            </p:cNvSpPr>
            <p:nvPr>
              <p:custDataLst>
                <p:tags r:id="rId12"/>
              </p:custDataLst>
            </p:nvPr>
          </p:nvSpPr>
          <p:spPr bwMode="auto">
            <a:xfrm>
              <a:off x="1958975" y="1014413"/>
              <a:ext cx="1358900" cy="17208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572" y="5399"/>
                    <a:pt x="8381" y="5818"/>
                    <a:pt x="7423" y="6586"/>
                  </a:cubicBezTo>
                  <a:lnTo>
                    <a:pt x="4046" y="2372"/>
                  </a:lnTo>
                  <a:cubicBezTo>
                    <a:pt x="5962" y="836"/>
                    <a:pt x="834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600" kern="0">
                  <a:solidFill>
                    <a:sysClr val="windowText" lastClr="000000"/>
                  </a:solidFill>
                  <a:latin typeface="Calibri" pitchFamily="34" charset="0"/>
                </a:rPr>
                <a:t>-</a:t>
              </a:r>
              <a:r>
                <a:rPr lang="ru-RU" sz="1600" kern="0">
                  <a:solidFill>
                    <a:sysClr val="windowText" lastClr="000000"/>
                  </a:solidFill>
                  <a:latin typeface="Calibri" pitchFamily="34" charset="0"/>
                </a:rPr>
                <a:t>20</a:t>
              </a:r>
              <a:r>
                <a:rPr lang="en-US" sz="1600" kern="0">
                  <a:solidFill>
                    <a:sysClr val="windowText" lastClr="000000"/>
                  </a:solidFill>
                  <a:latin typeface="Calibri" pitchFamily="34" charset="0"/>
                </a:rPr>
                <a: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Фон"/>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7890" name="Прямоугольник 1"/>
          <p:cNvSpPr>
            <a:spLocks noChangeArrowheads="1"/>
          </p:cNvSpPr>
          <p:nvPr/>
        </p:nvSpPr>
        <p:spPr bwMode="auto">
          <a:xfrm>
            <a:off x="1484784" y="2924944"/>
            <a:ext cx="6174432" cy="654475"/>
          </a:xfrm>
          <a:prstGeom prst="rect">
            <a:avLst/>
          </a:prstGeom>
          <a:noFill/>
          <a:ln w="9525">
            <a:noFill/>
            <a:miter lim="800000"/>
            <a:headEnd/>
            <a:tailEnd/>
          </a:ln>
        </p:spPr>
        <p:txBody>
          <a:bodyPr wrap="square">
            <a:spAutoFit/>
          </a:bodyPr>
          <a:lstStyle/>
          <a:p>
            <a:pPr marL="342900" indent="-342900" algn="ctr">
              <a:lnSpc>
                <a:spcPct val="110000"/>
              </a:lnSpc>
              <a:spcBef>
                <a:spcPct val="20000"/>
              </a:spcBef>
            </a:pPr>
            <a:r>
              <a:rPr lang="ru-RU" sz="3600" b="1" dirty="0">
                <a:solidFill>
                  <a:schemeClr val="bg1"/>
                </a:solidFill>
                <a:latin typeface="InterFace Corp" pitchFamily="34" charset="0"/>
              </a:rPr>
              <a:t>Благодарим за внимание! </a:t>
            </a:r>
          </a:p>
        </p:txBody>
      </p:sp>
      <p:pic>
        <p:nvPicPr>
          <p:cNvPr id="4" name="Picture 20" descr="Логотип"/>
          <p:cNvPicPr>
            <a:picLocks noChangeAspect="1" noChangeArrowheads="1"/>
          </p:cNvPicPr>
          <p:nvPr/>
        </p:nvPicPr>
        <p:blipFill>
          <a:blip r:embed="rId3" cstate="print"/>
          <a:srcRect/>
          <a:stretch>
            <a:fillRect/>
          </a:stretch>
        </p:blipFill>
        <p:spPr bwMode="auto">
          <a:xfrm>
            <a:off x="179512" y="5949280"/>
            <a:ext cx="2700338" cy="72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4"/>
          <p:cNvSpPr>
            <a:spLocks noChangeShapeType="1"/>
          </p:cNvSpPr>
          <p:nvPr/>
        </p:nvSpPr>
        <p:spPr bwMode="auto">
          <a:xfrm>
            <a:off x="611188" y="404813"/>
            <a:ext cx="8353425" cy="0"/>
          </a:xfrm>
          <a:prstGeom prst="line">
            <a:avLst/>
          </a:prstGeom>
          <a:noFill/>
          <a:ln w="9525">
            <a:solidFill>
              <a:srgbClr val="FF1E1E"/>
            </a:solidFill>
            <a:round/>
            <a:headEnd/>
            <a:tailEnd/>
          </a:ln>
        </p:spPr>
        <p:txBody>
          <a:bodyPr/>
          <a:lstStyle/>
          <a:p>
            <a:endParaRPr lang="ru-RU"/>
          </a:p>
        </p:txBody>
      </p:sp>
      <p:sp>
        <p:nvSpPr>
          <p:cNvPr id="8" name="Номер слайда 7"/>
          <p:cNvSpPr>
            <a:spLocks noGrp="1"/>
          </p:cNvSpPr>
          <p:nvPr>
            <p:ph type="sldNum" sz="quarter" idx="12"/>
          </p:nvPr>
        </p:nvSpPr>
        <p:spPr/>
        <p:txBody>
          <a:bodyPr/>
          <a:lstStyle/>
          <a:p>
            <a:pPr>
              <a:defRPr/>
            </a:pPr>
            <a:fld id="{D46E37BE-6890-40FD-942A-BD3313A069FA}" type="slidenum">
              <a:rPr lang="ru-RU" smtClean="0"/>
              <a:pPr>
                <a:defRPr/>
              </a:pPr>
              <a:t>2</a:t>
            </a:fld>
            <a:endParaRPr lang="ru-RU" dirty="0"/>
          </a:p>
        </p:txBody>
      </p:sp>
      <p:pic>
        <p:nvPicPr>
          <p:cNvPr id="10" name="Рисунок 9" descr="C:\Users\Sergei1\AppData\Local\Microsoft\Windows\INetCache\Content.Outlook\UY61G6GX\Город_пакет).jpg"/>
          <p:cNvPicPr/>
          <p:nvPr/>
        </p:nvPicPr>
        <p:blipFill>
          <a:blip r:embed="rId2" cstate="print"/>
          <a:srcRect/>
          <a:stretch>
            <a:fillRect/>
          </a:stretch>
        </p:blipFill>
        <p:spPr bwMode="auto">
          <a:xfrm>
            <a:off x="1907704" y="620688"/>
            <a:ext cx="5124450" cy="3500120"/>
          </a:xfrm>
          <a:prstGeom prst="rect">
            <a:avLst/>
          </a:prstGeom>
          <a:noFill/>
          <a:ln w="9525">
            <a:noFill/>
            <a:miter lim="800000"/>
            <a:headEnd/>
            <a:tailEnd/>
          </a:ln>
        </p:spPr>
      </p:pic>
      <p:sp>
        <p:nvSpPr>
          <p:cNvPr id="2" name="Rectangle 2"/>
          <p:cNvSpPr>
            <a:spLocks noChangeArrowheads="1"/>
          </p:cNvSpPr>
          <p:nvPr/>
        </p:nvSpPr>
        <p:spPr bwMode="auto">
          <a:xfrm>
            <a:off x="365378" y="4127025"/>
            <a:ext cx="877862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МЕЖРЕГИОНАЛЬНОЙ КОНФЕРЕНЦИИ</a:t>
            </a:r>
            <a:endParaRPr kumimoji="0" 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rPr>
              <a:t>«ЭНЕРГОЭФФЕКТИВНЫЙ ГОРОД: ИНФРАСТРУКТУРА БУДУЩЕГО»</a:t>
            </a:r>
            <a:endParaRPr kumimoji="0" 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Москва, 9 июня, 2015 года, ЦВК «Экспоцентр»</a:t>
            </a:r>
            <a:r>
              <a:rPr kumimoji="0" lang="ru-RU" sz="16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(совместно с выставкой «ЭЛЕКТРО-2015»)</a:t>
            </a:r>
            <a:endParaRPr kumimoji="0" 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pic>
        <p:nvPicPr>
          <p:cNvPr id="38913" name="Рисунок 16" descr="elektr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116" y="5054389"/>
            <a:ext cx="809625" cy="6191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13" name="Группа 12"/>
          <p:cNvGrpSpPr/>
          <p:nvPr/>
        </p:nvGrpSpPr>
        <p:grpSpPr>
          <a:xfrm>
            <a:off x="0" y="5733256"/>
            <a:ext cx="9144000" cy="1124744"/>
            <a:chOff x="0" y="5733256"/>
            <a:chExt cx="9144000" cy="1124744"/>
          </a:xfrm>
        </p:grpSpPr>
        <p:pic>
          <p:nvPicPr>
            <p:cNvPr id="14" name="Picture 14" descr="Фон"/>
            <p:cNvPicPr>
              <a:picLocks noChangeAspect="1" noChangeArrowheads="1"/>
            </p:cNvPicPr>
            <p:nvPr/>
          </p:nvPicPr>
          <p:blipFill>
            <a:blip r:embed="rId4"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15" name="Picture 20" descr="Логотип"/>
            <p:cNvPicPr>
              <a:picLocks noChangeAspect="1" noChangeArrowheads="1"/>
            </p:cNvPicPr>
            <p:nvPr/>
          </p:nvPicPr>
          <p:blipFill>
            <a:blip r:embed="rId5" cstate="print"/>
            <a:srcRect/>
            <a:stretch>
              <a:fillRect/>
            </a:stretch>
          </p:blipFill>
          <p:spPr bwMode="auto">
            <a:xfrm>
              <a:off x="179512" y="5949280"/>
              <a:ext cx="2700338" cy="72866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
          <p:cNvGrpSpPr>
            <a:grpSpLocks/>
          </p:cNvGrpSpPr>
          <p:nvPr/>
        </p:nvGrpSpPr>
        <p:grpSpPr bwMode="auto">
          <a:xfrm>
            <a:off x="457382" y="795108"/>
            <a:ext cx="8507231" cy="5107517"/>
            <a:chOff x="6004" y="667093"/>
            <a:chExt cx="8714381" cy="5533144"/>
          </a:xfrm>
        </p:grpSpPr>
        <p:pic>
          <p:nvPicPr>
            <p:cNvPr id="186377" name="Picture 2" descr="швабе _"/>
            <p:cNvPicPr>
              <a:picLocks noChangeAspect="1" noChangeArrowheads="1"/>
            </p:cNvPicPr>
            <p:nvPr/>
          </p:nvPicPr>
          <p:blipFill>
            <a:blip r:embed="rId2" cstate="print"/>
            <a:srcRect/>
            <a:stretch>
              <a:fillRect/>
            </a:stretch>
          </p:blipFill>
          <p:spPr bwMode="auto">
            <a:xfrm>
              <a:off x="6004" y="667093"/>
              <a:ext cx="3330853" cy="3330854"/>
            </a:xfrm>
            <a:prstGeom prst="rect">
              <a:avLst/>
            </a:prstGeom>
            <a:noFill/>
            <a:ln w="9525">
              <a:noFill/>
              <a:miter lim="800000"/>
              <a:headEnd/>
              <a:tailEnd/>
            </a:ln>
          </p:spPr>
        </p:pic>
        <p:pic>
          <p:nvPicPr>
            <p:cNvPr id="186381" name="Picture 6" descr="за столом с теодолитом"/>
            <p:cNvPicPr>
              <a:picLocks noChangeAspect="1" noChangeArrowheads="1"/>
            </p:cNvPicPr>
            <p:nvPr/>
          </p:nvPicPr>
          <p:blipFill>
            <a:blip r:embed="rId3" cstate="print"/>
            <a:srcRect/>
            <a:stretch>
              <a:fillRect/>
            </a:stretch>
          </p:blipFill>
          <p:spPr bwMode="auto">
            <a:xfrm>
              <a:off x="6004" y="4387876"/>
              <a:ext cx="1741045" cy="1741045"/>
            </a:xfrm>
            <a:prstGeom prst="rect">
              <a:avLst/>
            </a:prstGeom>
            <a:noFill/>
            <a:ln w="9525">
              <a:noFill/>
              <a:miter lim="800000"/>
              <a:headEnd/>
              <a:tailEnd/>
            </a:ln>
            <a:effectLst>
              <a:softEdge rad="31750"/>
            </a:effectLst>
          </p:spPr>
        </p:pic>
        <p:pic>
          <p:nvPicPr>
            <p:cNvPr id="186382" name="Picture 7" descr="малярная"/>
            <p:cNvPicPr>
              <a:picLocks noChangeAspect="1" noChangeArrowheads="1"/>
            </p:cNvPicPr>
            <p:nvPr/>
          </p:nvPicPr>
          <p:blipFill>
            <a:blip r:embed="rId4" cstate="print"/>
            <a:srcRect/>
            <a:stretch>
              <a:fillRect/>
            </a:stretch>
          </p:blipFill>
          <p:spPr bwMode="auto">
            <a:xfrm>
              <a:off x="6865941" y="4249013"/>
              <a:ext cx="1854444" cy="1854445"/>
            </a:xfrm>
            <a:prstGeom prst="rect">
              <a:avLst/>
            </a:prstGeom>
            <a:noFill/>
            <a:ln w="9525">
              <a:noFill/>
              <a:miter lim="800000"/>
              <a:headEnd/>
              <a:tailEnd/>
            </a:ln>
            <a:effectLst>
              <a:softEdge rad="127000"/>
            </a:effectLst>
          </p:spPr>
        </p:pic>
        <p:pic>
          <p:nvPicPr>
            <p:cNvPr id="186383" name="Picture 8" descr="бинокль"/>
            <p:cNvPicPr>
              <a:picLocks noChangeAspect="1" noChangeArrowheads="1"/>
            </p:cNvPicPr>
            <p:nvPr/>
          </p:nvPicPr>
          <p:blipFill>
            <a:blip r:embed="rId5" cstate="print"/>
            <a:srcRect/>
            <a:stretch>
              <a:fillRect/>
            </a:stretch>
          </p:blipFill>
          <p:spPr bwMode="auto">
            <a:xfrm>
              <a:off x="2166727" y="4331569"/>
              <a:ext cx="1868667" cy="1868668"/>
            </a:xfrm>
            <a:prstGeom prst="rect">
              <a:avLst/>
            </a:prstGeom>
            <a:noFill/>
            <a:ln w="9525">
              <a:noFill/>
              <a:miter lim="800000"/>
              <a:headEnd/>
              <a:tailEnd/>
            </a:ln>
            <a:effectLst>
              <a:softEdge rad="127000"/>
            </a:effectLst>
          </p:spPr>
        </p:pic>
        <p:pic>
          <p:nvPicPr>
            <p:cNvPr id="186384" name="Picture 9" descr="вид магазина"/>
            <p:cNvPicPr>
              <a:picLocks noChangeAspect="1" noChangeArrowheads="1"/>
            </p:cNvPicPr>
            <p:nvPr/>
          </p:nvPicPr>
          <p:blipFill>
            <a:blip r:embed="rId6" cstate="print"/>
            <a:srcRect/>
            <a:stretch>
              <a:fillRect/>
            </a:stretch>
          </p:blipFill>
          <p:spPr bwMode="auto">
            <a:xfrm>
              <a:off x="4552739" y="4269261"/>
              <a:ext cx="1930974" cy="1930975"/>
            </a:xfrm>
            <a:prstGeom prst="rect">
              <a:avLst/>
            </a:prstGeom>
            <a:noFill/>
            <a:ln w="9525">
              <a:noFill/>
              <a:miter lim="800000"/>
              <a:headEnd/>
              <a:tailEnd/>
            </a:ln>
            <a:effectLst>
              <a:softEdge rad="127000"/>
            </a:effectLst>
          </p:spPr>
        </p:pic>
        <p:pic>
          <p:nvPicPr>
            <p:cNvPr id="186385" name="Picture 10" descr="старый теодолит"/>
            <p:cNvPicPr>
              <a:picLocks noChangeAspect="1" noChangeArrowheads="1"/>
            </p:cNvPicPr>
            <p:nvPr/>
          </p:nvPicPr>
          <p:blipFill>
            <a:blip r:embed="rId7" cstate="print"/>
            <a:srcRect/>
            <a:stretch>
              <a:fillRect/>
            </a:stretch>
          </p:blipFill>
          <p:spPr bwMode="auto">
            <a:xfrm>
              <a:off x="2166727" y="2842642"/>
              <a:ext cx="1223962" cy="1223963"/>
            </a:xfrm>
            <a:prstGeom prst="rect">
              <a:avLst/>
            </a:prstGeom>
            <a:noFill/>
            <a:ln w="9525">
              <a:noFill/>
              <a:miter lim="800000"/>
              <a:headEnd/>
              <a:tailEnd/>
            </a:ln>
            <a:effectLst>
              <a:softEdge rad="127000"/>
            </a:effectLst>
          </p:spPr>
        </p:pic>
      </p:grpSp>
      <p:sp>
        <p:nvSpPr>
          <p:cNvPr id="186372" name="Text Box 11"/>
          <p:cNvSpPr txBox="1">
            <a:spLocks noChangeArrowheads="1"/>
          </p:cNvSpPr>
          <p:nvPr/>
        </p:nvSpPr>
        <p:spPr bwMode="auto">
          <a:xfrm>
            <a:off x="3447213" y="559220"/>
            <a:ext cx="4843096" cy="321627"/>
          </a:xfrm>
          <a:prstGeom prst="rect">
            <a:avLst/>
          </a:prstGeom>
          <a:noFill/>
          <a:ln w="9525" algn="ctr">
            <a:noFill/>
            <a:miter lim="800000"/>
            <a:headEnd/>
            <a:tailEnd/>
          </a:ln>
        </p:spPr>
        <p:txBody>
          <a:bodyPr lIns="0" tIns="0" rIns="0" bIns="0">
            <a:spAutoFit/>
          </a:bodyPr>
          <a:lstStyle/>
          <a:p>
            <a:pPr algn="ctr" defTabSz="1042988" eaLnBrk="0" hangingPunct="0">
              <a:lnSpc>
                <a:spcPct val="110000"/>
              </a:lnSpc>
              <a:defRPr/>
            </a:pPr>
            <a:r>
              <a:rPr lang="ru-RU" sz="2000" b="1" dirty="0">
                <a:solidFill>
                  <a:srgbClr val="F28B00"/>
                </a:solidFill>
                <a:latin typeface="Calibri" pitchFamily="34" charset="0"/>
                <a:cs typeface="Arial" charset="0"/>
              </a:rPr>
              <a:t>Краткая историческая справка</a:t>
            </a:r>
          </a:p>
        </p:txBody>
      </p:sp>
      <p:sp>
        <p:nvSpPr>
          <p:cNvPr id="186373" name="Rectangle 16"/>
          <p:cNvSpPr>
            <a:spLocks noChangeArrowheads="1"/>
          </p:cNvSpPr>
          <p:nvPr/>
        </p:nvSpPr>
        <p:spPr bwMode="ltGray">
          <a:xfrm>
            <a:off x="2598091" y="919535"/>
            <a:ext cx="6146556" cy="454612"/>
          </a:xfrm>
          <a:prstGeom prst="rect">
            <a:avLst/>
          </a:prstGeom>
          <a:noFill/>
          <a:ln w="9525" algn="ctr">
            <a:noFill/>
            <a:miter lim="800000"/>
            <a:headEnd/>
            <a:tailEnd/>
          </a:ln>
        </p:spPr>
        <p:txBody>
          <a:bodyPr wrap="square" lIns="0" tIns="0" rIns="0" bIns="0">
            <a:spAutoFit/>
          </a:bodyPr>
          <a:lstStyle/>
          <a:p>
            <a:pPr algn="ctr"/>
            <a:r>
              <a:rPr lang="ru-RU" sz="1477" dirty="0">
                <a:latin typeface="InterFace Corp" pitchFamily="34" charset="0"/>
              </a:rPr>
              <a:t>«Швабе» - это возврат к истокам </a:t>
            </a:r>
            <a:endParaRPr lang="ru-RU" sz="1477" dirty="0" smtClean="0">
              <a:latin typeface="InterFace Corp" pitchFamily="34" charset="0"/>
            </a:endParaRPr>
          </a:p>
          <a:p>
            <a:pPr algn="ctr"/>
            <a:r>
              <a:rPr lang="ru-RU" sz="1477" dirty="0" smtClean="0">
                <a:latin typeface="InterFace Corp" pitchFamily="34" charset="0"/>
              </a:rPr>
              <a:t>и </a:t>
            </a:r>
            <a:r>
              <a:rPr lang="ru-RU" sz="1477" dirty="0">
                <a:latin typeface="InterFace Corp" pitchFamily="34" charset="0"/>
              </a:rPr>
              <a:t>отправная точка для нового пути </a:t>
            </a:r>
          </a:p>
        </p:txBody>
      </p:sp>
      <p:sp>
        <p:nvSpPr>
          <p:cNvPr id="186375" name="Rectangle 14"/>
          <p:cNvSpPr>
            <a:spLocks noChangeArrowheads="1"/>
          </p:cNvSpPr>
          <p:nvPr/>
        </p:nvSpPr>
        <p:spPr bwMode="auto">
          <a:xfrm>
            <a:off x="3660425" y="1395354"/>
            <a:ext cx="5160047" cy="2112117"/>
          </a:xfrm>
          <a:prstGeom prst="rect">
            <a:avLst/>
          </a:prstGeom>
          <a:noFill/>
          <a:ln w="9525" algn="ctr">
            <a:noFill/>
            <a:miter lim="800000"/>
            <a:headEnd/>
            <a:tailEnd/>
          </a:ln>
        </p:spPr>
        <p:txBody>
          <a:bodyPr wrap="square">
            <a:spAutoFit/>
          </a:bodyPr>
          <a:lstStyle/>
          <a:p>
            <a:pPr algn="just" eaLnBrk="1" hangingPunct="1">
              <a:lnSpc>
                <a:spcPct val="90000"/>
              </a:lnSpc>
            </a:pPr>
            <a:r>
              <a:rPr lang="ru-RU" sz="1292" dirty="0">
                <a:solidFill>
                  <a:srgbClr val="000000"/>
                </a:solidFill>
                <a:cs typeface="Times New Roman" pitchFamily="18" charset="0"/>
              </a:rPr>
              <a:t>АО «Швабе» - российская холдинговая компания, объединяющая крупнейшие предприятия </a:t>
            </a:r>
            <a:r>
              <a:rPr lang="ru-RU" sz="1292" dirty="0" smtClean="0">
                <a:solidFill>
                  <a:srgbClr val="000000"/>
                </a:solidFill>
                <a:cs typeface="Times New Roman" pitchFamily="18" charset="0"/>
              </a:rPr>
              <a:t>страны</a:t>
            </a:r>
            <a:r>
              <a:rPr lang="ru-RU" sz="1292" dirty="0">
                <a:solidFill>
                  <a:srgbClr val="000000"/>
                </a:solidFill>
                <a:cs typeface="Times New Roman" pitchFamily="18" charset="0"/>
              </a:rPr>
              <a:t>.</a:t>
            </a:r>
            <a:r>
              <a:rPr lang="ru-RU" sz="1292" dirty="0" smtClean="0">
                <a:solidFill>
                  <a:srgbClr val="000000"/>
                </a:solidFill>
                <a:cs typeface="Times New Roman" pitchFamily="18" charset="0"/>
              </a:rPr>
              <a:t> </a:t>
            </a:r>
          </a:p>
          <a:p>
            <a:pPr algn="just" eaLnBrk="1" hangingPunct="1">
              <a:lnSpc>
                <a:spcPct val="90000"/>
              </a:lnSpc>
            </a:pPr>
            <a:endParaRPr lang="ru-RU" sz="1292" dirty="0">
              <a:solidFill>
                <a:srgbClr val="000000"/>
              </a:solidFill>
              <a:cs typeface="Times New Roman" pitchFamily="18" charset="0"/>
            </a:endParaRPr>
          </a:p>
          <a:p>
            <a:pPr algn="just" eaLnBrk="1" hangingPunct="1">
              <a:lnSpc>
                <a:spcPct val="90000"/>
              </a:lnSpc>
            </a:pPr>
            <a:r>
              <a:rPr lang="ru-RU" sz="1292" dirty="0">
                <a:solidFill>
                  <a:srgbClr val="000000"/>
                </a:solidFill>
                <a:cs typeface="Times New Roman" pitchFamily="18" charset="0"/>
              </a:rPr>
              <a:t>Компания ведет свою историю </a:t>
            </a:r>
            <a:r>
              <a:rPr lang="ru-RU" sz="1662" dirty="0">
                <a:solidFill>
                  <a:srgbClr val="F28B00"/>
                </a:solidFill>
                <a:cs typeface="Times New Roman" pitchFamily="18" charset="0"/>
              </a:rPr>
              <a:t>с 1837 года </a:t>
            </a:r>
            <a:r>
              <a:rPr lang="ru-RU" sz="1292" dirty="0">
                <a:solidFill>
                  <a:srgbClr val="000000"/>
                </a:solidFill>
                <a:cs typeface="Times New Roman" pitchFamily="18" charset="0"/>
              </a:rPr>
              <a:t>– времени основания в Москве мастерских доктора Теодора Швабе, занимавшихся изготовлением и продажей высокоточных оптических приборов.</a:t>
            </a:r>
          </a:p>
          <a:p>
            <a:pPr algn="just" eaLnBrk="1" hangingPunct="1">
              <a:lnSpc>
                <a:spcPct val="90000"/>
              </a:lnSpc>
            </a:pPr>
            <a:endParaRPr lang="ru-RU" sz="1292" dirty="0">
              <a:solidFill>
                <a:srgbClr val="000000"/>
              </a:solidFill>
              <a:cs typeface="Times New Roman" pitchFamily="18" charset="0"/>
            </a:endParaRPr>
          </a:p>
          <a:p>
            <a:pPr algn="just" eaLnBrk="1" hangingPunct="1">
              <a:lnSpc>
                <a:spcPct val="90000"/>
              </a:lnSpc>
            </a:pPr>
            <a:r>
              <a:rPr lang="ru-RU" sz="1292" dirty="0" smtClean="0">
                <a:solidFill>
                  <a:srgbClr val="000000"/>
                </a:solidFill>
                <a:cs typeface="Times New Roman" pitchFamily="18" charset="0"/>
              </a:rPr>
              <a:t>АО </a:t>
            </a:r>
            <a:r>
              <a:rPr lang="ru-RU" sz="1292" dirty="0">
                <a:solidFill>
                  <a:srgbClr val="000000"/>
                </a:solidFill>
                <a:cs typeface="Times New Roman" pitchFamily="18" charset="0"/>
              </a:rPr>
              <a:t>«Швабе» гордится своей историей, бережно хранит свои традиции и считает использование опыта прошлого в сочетании с современными технологиями и инновационными решениями важнейшим условием своего будущего развития.</a:t>
            </a:r>
          </a:p>
        </p:txBody>
      </p:sp>
      <p:sp>
        <p:nvSpPr>
          <p:cNvPr id="186376" name="TextBox 1"/>
          <p:cNvSpPr txBox="1">
            <a:spLocks noChangeArrowheads="1"/>
          </p:cNvSpPr>
          <p:nvPr/>
        </p:nvSpPr>
        <p:spPr bwMode="auto">
          <a:xfrm>
            <a:off x="3660425" y="3549664"/>
            <a:ext cx="5304188" cy="688843"/>
          </a:xfrm>
          <a:prstGeom prst="rect">
            <a:avLst/>
          </a:prstGeom>
          <a:noFill/>
          <a:ln w="9525">
            <a:noFill/>
            <a:miter lim="800000"/>
            <a:headEnd/>
            <a:tailEnd/>
          </a:ln>
        </p:spPr>
        <p:txBody>
          <a:bodyPr wrap="square">
            <a:spAutoFit/>
          </a:bodyPr>
          <a:lstStyle/>
          <a:p>
            <a:r>
              <a:rPr lang="ru-RU" sz="1292" dirty="0" smtClean="0">
                <a:cs typeface="Times New Roman" pitchFamily="18" charset="0"/>
              </a:rPr>
              <a:t>   Холдинг </a:t>
            </a:r>
            <a:r>
              <a:rPr lang="ru-RU" sz="1292" dirty="0">
                <a:cs typeface="Times New Roman" pitchFamily="18" charset="0"/>
              </a:rPr>
              <a:t>«Швабе» создан в 2009 году в составе Государственной корпорации «</a:t>
            </a:r>
            <a:r>
              <a:rPr lang="ru-RU" sz="1292" dirty="0" err="1">
                <a:cs typeface="Times New Roman" pitchFamily="18" charset="0"/>
              </a:rPr>
              <a:t>Ростех</a:t>
            </a:r>
            <a:r>
              <a:rPr lang="ru-RU" sz="1292" dirty="0">
                <a:cs typeface="Times New Roman" pitchFamily="18" charset="0"/>
              </a:rPr>
              <a:t>» в соответствии с государственной политикой реформирования и развития ОПК</a:t>
            </a:r>
            <a:r>
              <a:rPr lang="ru-RU" sz="1292" dirty="0">
                <a:latin typeface="Calibri" pitchFamily="34" charset="0"/>
              </a:rPr>
              <a:t>. </a:t>
            </a:r>
          </a:p>
        </p:txBody>
      </p:sp>
      <p:sp>
        <p:nvSpPr>
          <p:cNvPr id="21" name="Line 14"/>
          <p:cNvSpPr>
            <a:spLocks noChangeShapeType="1"/>
          </p:cNvSpPr>
          <p:nvPr/>
        </p:nvSpPr>
        <p:spPr bwMode="auto">
          <a:xfrm>
            <a:off x="611188" y="404813"/>
            <a:ext cx="8353425" cy="0"/>
          </a:xfrm>
          <a:prstGeom prst="line">
            <a:avLst/>
          </a:prstGeom>
          <a:noFill/>
          <a:ln w="9525">
            <a:solidFill>
              <a:srgbClr val="FF1E1E"/>
            </a:solidFill>
            <a:round/>
            <a:headEnd/>
            <a:tailEnd/>
          </a:ln>
        </p:spPr>
        <p:txBody>
          <a:bodyPr/>
          <a:lstStyle/>
          <a:p>
            <a:endParaRPr lang="ru-RU"/>
          </a:p>
        </p:txBody>
      </p:sp>
      <p:sp>
        <p:nvSpPr>
          <p:cNvPr id="19" name="Номер слайда 7"/>
          <p:cNvSpPr>
            <a:spLocks noGrp="1"/>
          </p:cNvSpPr>
          <p:nvPr>
            <p:ph type="sldNum" sz="quarter" idx="12"/>
          </p:nvPr>
        </p:nvSpPr>
        <p:spPr>
          <a:xfrm>
            <a:off x="6588224" y="6209140"/>
            <a:ext cx="2133600" cy="476250"/>
          </a:xfrm>
        </p:spPr>
        <p:txBody>
          <a:bodyPr/>
          <a:lstStyle/>
          <a:p>
            <a:pPr>
              <a:defRPr/>
            </a:pPr>
            <a:r>
              <a:rPr lang="ru-RU" dirty="0"/>
              <a:t>8</a:t>
            </a:r>
          </a:p>
        </p:txBody>
      </p:sp>
      <p:sp>
        <p:nvSpPr>
          <p:cNvPr id="23" name="Прямоугольник 22"/>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24" name="Группа 23"/>
          <p:cNvGrpSpPr/>
          <p:nvPr/>
        </p:nvGrpSpPr>
        <p:grpSpPr>
          <a:xfrm>
            <a:off x="0" y="5733256"/>
            <a:ext cx="9144000" cy="1124744"/>
            <a:chOff x="0" y="5733256"/>
            <a:chExt cx="9144000" cy="1124744"/>
          </a:xfrm>
        </p:grpSpPr>
        <p:pic>
          <p:nvPicPr>
            <p:cNvPr id="25" name="Picture 14" descr="Фон"/>
            <p:cNvPicPr>
              <a:picLocks noChangeAspect="1" noChangeArrowheads="1"/>
            </p:cNvPicPr>
            <p:nvPr/>
          </p:nvPicPr>
          <p:blipFill>
            <a:blip r:embed="rId8"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26" name="Picture 20" descr="Логотип"/>
            <p:cNvPicPr>
              <a:picLocks noChangeAspect="1" noChangeArrowheads="1"/>
            </p:cNvPicPr>
            <p:nvPr/>
          </p:nvPicPr>
          <p:blipFill>
            <a:blip r:embed="rId9"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303899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47"/>
          <p:cNvSpPr>
            <a:spLocks noChangeArrowheads="1"/>
          </p:cNvSpPr>
          <p:nvPr/>
        </p:nvSpPr>
        <p:spPr bwMode="auto">
          <a:xfrm>
            <a:off x="971600" y="439736"/>
            <a:ext cx="7017726" cy="413959"/>
          </a:xfrm>
          <a:prstGeom prst="rect">
            <a:avLst/>
          </a:prstGeom>
          <a:noFill/>
          <a:ln w="9525">
            <a:noFill/>
            <a:miter lim="800000"/>
            <a:headEnd/>
            <a:tailEnd/>
          </a:ln>
        </p:spPr>
        <p:txBody>
          <a:bodyPr>
            <a:spAutoFit/>
          </a:bodyPr>
          <a:lstStyle/>
          <a:p>
            <a:pPr algn="ctr" defTabSz="1042988" eaLnBrk="0" hangingPunct="0">
              <a:lnSpc>
                <a:spcPct val="110000"/>
              </a:lnSpc>
              <a:defRPr/>
            </a:pPr>
            <a:r>
              <a:rPr lang="ru-RU" sz="2000" b="1" dirty="0">
                <a:solidFill>
                  <a:srgbClr val="F28B00"/>
                </a:solidFill>
                <a:latin typeface="Calibri" pitchFamily="34" charset="0"/>
                <a:cs typeface="Arial" charset="0"/>
              </a:rPr>
              <a:t>Холдинг «Швабе»</a:t>
            </a:r>
          </a:p>
        </p:txBody>
      </p:sp>
      <p:sp>
        <p:nvSpPr>
          <p:cNvPr id="7" name="Прямоугольник 6"/>
          <p:cNvSpPr/>
          <p:nvPr/>
        </p:nvSpPr>
        <p:spPr>
          <a:xfrm>
            <a:off x="322760" y="905595"/>
            <a:ext cx="5186110" cy="2239652"/>
          </a:xfrm>
          <a:prstGeom prst="rect">
            <a:avLst/>
          </a:prstGeom>
        </p:spPr>
        <p:txBody>
          <a:bodyPr wrap="square">
            <a:spAutoFit/>
          </a:bodyPr>
          <a:lstStyle/>
          <a:p>
            <a:pPr algn="just">
              <a:lnSpc>
                <a:spcPct val="120000"/>
              </a:lnSpc>
            </a:pPr>
            <a:r>
              <a:rPr lang="ru-RU" sz="1292" dirty="0" smtClean="0"/>
              <a:t>   Холдинг </a:t>
            </a:r>
            <a:r>
              <a:rPr lang="ru-RU" sz="1292" dirty="0"/>
              <a:t>«Швабе» обеспечивает полный цикл создания современных приборов и систем от выполнения фундаментальных и поисковых исследований до разработки опытных образцов и их серийного производства, и готов выступать как системообразующая организация по разработке и производству высокотехнологичной продукции в интересах государственных и муниципальных структур .</a:t>
            </a:r>
          </a:p>
          <a:p>
            <a:pPr algn="just" eaLnBrk="1" hangingPunct="1">
              <a:lnSpc>
                <a:spcPct val="120000"/>
              </a:lnSpc>
            </a:pPr>
            <a:r>
              <a:rPr lang="ru-RU" sz="1292" dirty="0" smtClean="0"/>
              <a:t>  Оснащение </a:t>
            </a:r>
            <a:r>
              <a:rPr lang="ru-RU" sz="1292" dirty="0"/>
              <a:t>энергосберегающей светотехнической продукцией, выпускаемой Холдингом </a:t>
            </a:r>
            <a:r>
              <a:rPr lang="ru-RU" sz="1292" dirty="0" smtClean="0"/>
              <a:t>позволит </a:t>
            </a:r>
            <a:r>
              <a:rPr lang="ru-RU" sz="1292" dirty="0"/>
              <a:t>обеспечить значительную экономию электрической </a:t>
            </a:r>
            <a:r>
              <a:rPr lang="ru-RU" sz="1292" dirty="0" smtClean="0"/>
              <a:t>энергии</a:t>
            </a:r>
            <a:r>
              <a:rPr lang="ru-RU" sz="1292" dirty="0"/>
              <a:t>.</a:t>
            </a:r>
            <a:endParaRPr lang="ru-RU" sz="1292" dirty="0">
              <a:latin typeface="Calibri"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5898262" y="1136821"/>
            <a:ext cx="2562693" cy="1777200"/>
          </a:xfrm>
          <a:prstGeom prst="rect">
            <a:avLst/>
          </a:prstGeom>
          <a:noFill/>
          <a:ln w="9525" algn="ctr">
            <a:noFill/>
            <a:miter lim="800000"/>
            <a:headEnd/>
            <a:tailEnd/>
          </a:ln>
          <a:effectLst>
            <a:softEdge rad="31750"/>
          </a:effectLst>
        </p:spPr>
      </p:pic>
      <p:sp>
        <p:nvSpPr>
          <p:cNvPr id="9" name="Прямоугольник 1"/>
          <p:cNvSpPr>
            <a:spLocks noChangeArrowheads="1"/>
          </p:cNvSpPr>
          <p:nvPr/>
        </p:nvSpPr>
        <p:spPr bwMode="auto">
          <a:xfrm>
            <a:off x="5644249" y="3142167"/>
            <a:ext cx="3345738" cy="1492716"/>
          </a:xfrm>
          <a:prstGeom prst="rect">
            <a:avLst/>
          </a:prstGeom>
          <a:noFill/>
          <a:ln w="9525">
            <a:noFill/>
            <a:miter lim="800000"/>
            <a:headEnd/>
            <a:tailEnd/>
          </a:ln>
        </p:spPr>
        <p:txBody>
          <a:bodyPr wrap="square">
            <a:spAutoFit/>
          </a:bodyPr>
          <a:lstStyle/>
          <a:p>
            <a:pPr algn="ctr"/>
            <a:r>
              <a:rPr lang="ru-RU" sz="1300" dirty="0">
                <a:cs typeface="Times New Roman" pitchFamily="18" charset="0"/>
              </a:rPr>
              <a:t>Холдинг «Швабе» отмечен благодарностью Президента Российской Федерации за достигнутые трудовые успехи и высокие показатели в профессиональной деятельности. Данное распоряжение Президента Российской Федерации было подписано 12 декабря 2014 года</a:t>
            </a:r>
            <a:r>
              <a:rPr lang="ru-RU" sz="1300" dirty="0">
                <a:latin typeface="Calibri" pitchFamily="34" charset="0"/>
              </a:rPr>
              <a:t>. </a:t>
            </a:r>
          </a:p>
        </p:txBody>
      </p:sp>
      <p:pic>
        <p:nvPicPr>
          <p:cNvPr id="1027" name="Picture 3"/>
          <p:cNvPicPr>
            <a:picLocks noChangeAspect="1" noChangeArrowheads="1"/>
          </p:cNvPicPr>
          <p:nvPr/>
        </p:nvPicPr>
        <p:blipFill>
          <a:blip r:embed="rId3" cstate="print"/>
          <a:srcRect/>
          <a:stretch>
            <a:fillRect/>
          </a:stretch>
        </p:blipFill>
        <p:spPr bwMode="auto">
          <a:xfrm>
            <a:off x="287984" y="2978560"/>
            <a:ext cx="4753296" cy="3023403"/>
          </a:xfrm>
          <a:prstGeom prst="rect">
            <a:avLst/>
          </a:prstGeom>
          <a:noFill/>
          <a:ln w="9525">
            <a:noFill/>
            <a:miter lim="800000"/>
            <a:headEnd/>
            <a:tailEnd/>
          </a:ln>
          <a:effectLst>
            <a:softEdge rad="127000"/>
          </a:effectLst>
        </p:spPr>
      </p:pic>
      <p:sp>
        <p:nvSpPr>
          <p:cNvPr id="13" name="Прямоугольник 1"/>
          <p:cNvSpPr>
            <a:spLocks noChangeArrowheads="1"/>
          </p:cNvSpPr>
          <p:nvPr/>
        </p:nvSpPr>
        <p:spPr bwMode="auto">
          <a:xfrm>
            <a:off x="5041280" y="5040759"/>
            <a:ext cx="3323283" cy="692497"/>
          </a:xfrm>
          <a:prstGeom prst="rect">
            <a:avLst/>
          </a:prstGeom>
          <a:noFill/>
          <a:ln w="9525">
            <a:noFill/>
            <a:miter lim="800000"/>
            <a:headEnd/>
            <a:tailEnd/>
          </a:ln>
        </p:spPr>
        <p:txBody>
          <a:bodyPr wrap="square">
            <a:spAutoFit/>
          </a:bodyPr>
          <a:lstStyle/>
          <a:p>
            <a:r>
              <a:rPr lang="ru-RU" sz="1300" b="1" dirty="0" smtClean="0">
                <a:cs typeface="Times New Roman" pitchFamily="18" charset="0"/>
              </a:rPr>
              <a:t>  </a:t>
            </a:r>
            <a:r>
              <a:rPr lang="ru-RU" sz="1300" dirty="0" smtClean="0">
                <a:cs typeface="Times New Roman" pitchFamily="18" charset="0"/>
              </a:rPr>
              <a:t>Сотрудникам </a:t>
            </a:r>
            <a:r>
              <a:rPr lang="ru-RU" sz="1300" dirty="0">
                <a:cs typeface="Times New Roman" pitchFamily="18" charset="0"/>
              </a:rPr>
              <a:t>«Швабе» вручены премии Правительства России в области науки и техники</a:t>
            </a:r>
          </a:p>
        </p:txBody>
      </p:sp>
      <p:sp>
        <p:nvSpPr>
          <p:cNvPr id="14" name="Line 14"/>
          <p:cNvSpPr>
            <a:spLocks noChangeShapeType="1"/>
          </p:cNvSpPr>
          <p:nvPr/>
        </p:nvSpPr>
        <p:spPr bwMode="auto">
          <a:xfrm>
            <a:off x="646509" y="337709"/>
            <a:ext cx="8353425" cy="0"/>
          </a:xfrm>
          <a:prstGeom prst="line">
            <a:avLst/>
          </a:prstGeom>
          <a:noFill/>
          <a:ln w="9525">
            <a:solidFill>
              <a:srgbClr val="FF1E1E"/>
            </a:solidFill>
            <a:round/>
            <a:headEnd/>
            <a:tailEnd/>
          </a:ln>
        </p:spPr>
        <p:txBody>
          <a:bodyPr/>
          <a:lstStyle/>
          <a:p>
            <a:endParaRPr lang="ru-RU"/>
          </a:p>
        </p:txBody>
      </p:sp>
      <p:sp>
        <p:nvSpPr>
          <p:cNvPr id="11" name="Номер слайда 7"/>
          <p:cNvSpPr>
            <a:spLocks noGrp="1"/>
          </p:cNvSpPr>
          <p:nvPr>
            <p:ph type="sldNum" sz="quarter" idx="12"/>
          </p:nvPr>
        </p:nvSpPr>
        <p:spPr>
          <a:xfrm>
            <a:off x="6553200" y="6245225"/>
            <a:ext cx="2133600" cy="476250"/>
          </a:xfrm>
        </p:spPr>
        <p:txBody>
          <a:bodyPr/>
          <a:lstStyle/>
          <a:p>
            <a:pPr>
              <a:defRPr/>
            </a:pPr>
            <a:r>
              <a:rPr lang="ru-RU" dirty="0"/>
              <a:t>7</a:t>
            </a:r>
          </a:p>
        </p:txBody>
      </p:sp>
      <p:sp>
        <p:nvSpPr>
          <p:cNvPr id="16" name="Прямоугольник 15"/>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17" name="Группа 16"/>
          <p:cNvGrpSpPr/>
          <p:nvPr/>
        </p:nvGrpSpPr>
        <p:grpSpPr>
          <a:xfrm>
            <a:off x="0" y="5733256"/>
            <a:ext cx="9144000" cy="1124744"/>
            <a:chOff x="0" y="5733256"/>
            <a:chExt cx="9144000" cy="1124744"/>
          </a:xfrm>
        </p:grpSpPr>
        <p:pic>
          <p:nvPicPr>
            <p:cNvPr id="18" name="Picture 14" descr="Фон"/>
            <p:cNvPicPr>
              <a:picLocks noChangeAspect="1" noChangeArrowheads="1"/>
            </p:cNvPicPr>
            <p:nvPr/>
          </p:nvPicPr>
          <p:blipFill>
            <a:blip r:embed="rId4"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19" name="Picture 20" descr="Логотип"/>
            <p:cNvPicPr>
              <a:picLocks noChangeAspect="1" noChangeArrowheads="1"/>
            </p:cNvPicPr>
            <p:nvPr/>
          </p:nvPicPr>
          <p:blipFill>
            <a:blip r:embed="rId5"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170803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9"/>
          <p:cNvGrpSpPr>
            <a:grpSpLocks/>
          </p:cNvGrpSpPr>
          <p:nvPr/>
        </p:nvGrpSpPr>
        <p:grpSpPr bwMode="auto">
          <a:xfrm>
            <a:off x="234950" y="1012824"/>
            <a:ext cx="8585522" cy="4648424"/>
            <a:chOff x="204" y="981"/>
            <a:chExt cx="4763" cy="2903"/>
          </a:xfrm>
        </p:grpSpPr>
        <p:pic>
          <p:nvPicPr>
            <p:cNvPr id="4102" name="Picture 29" descr="Russia_map"/>
            <p:cNvPicPr>
              <a:picLocks noChangeAspect="1" noChangeArrowheads="1"/>
            </p:cNvPicPr>
            <p:nvPr/>
          </p:nvPicPr>
          <p:blipFill>
            <a:blip r:embed="rId2" cstate="print"/>
            <a:srcRect/>
            <a:stretch>
              <a:fillRect/>
            </a:stretch>
          </p:blipFill>
          <p:spPr bwMode="auto">
            <a:xfrm>
              <a:off x="659" y="1390"/>
              <a:ext cx="4308" cy="2424"/>
            </a:xfrm>
            <a:prstGeom prst="rect">
              <a:avLst/>
            </a:prstGeom>
            <a:noFill/>
            <a:ln w="9525">
              <a:noFill/>
              <a:miter lim="800000"/>
              <a:headEnd/>
              <a:tailEnd/>
            </a:ln>
          </p:spPr>
        </p:pic>
        <p:sp>
          <p:nvSpPr>
            <p:cNvPr id="4103" name="Text Box 32"/>
            <p:cNvSpPr txBox="1">
              <a:spLocks noChangeArrowheads="1"/>
            </p:cNvSpPr>
            <p:nvPr/>
          </p:nvSpPr>
          <p:spPr bwMode="auto">
            <a:xfrm>
              <a:off x="975" y="2388"/>
              <a:ext cx="272" cy="77"/>
            </a:xfrm>
            <a:prstGeom prst="rect">
              <a:avLst/>
            </a:prstGeom>
            <a:noFill/>
            <a:ln w="9525" algn="ctr">
              <a:noFill/>
              <a:miter lim="800000"/>
              <a:headEnd/>
              <a:tailEnd/>
            </a:ln>
          </p:spPr>
          <p:txBody>
            <a:bodyPr lIns="0" tIns="0" rIns="0" bIns="0">
              <a:spAutoFit/>
            </a:bodyPr>
            <a:lstStyle/>
            <a:p>
              <a:pPr eaLnBrk="0" hangingPunct="0"/>
              <a:r>
                <a:rPr lang="ru-RU" sz="800" b="1">
                  <a:latin typeface="Calibri" pitchFamily="34" charset="0"/>
                </a:rPr>
                <a:t>МОСКВА</a:t>
              </a:r>
            </a:p>
          </p:txBody>
        </p:sp>
        <p:sp>
          <p:nvSpPr>
            <p:cNvPr id="4104" name="Text Box 33"/>
            <p:cNvSpPr txBox="1">
              <a:spLocks noChangeArrowheads="1"/>
            </p:cNvSpPr>
            <p:nvPr/>
          </p:nvSpPr>
          <p:spPr bwMode="auto">
            <a:xfrm>
              <a:off x="794" y="2297"/>
              <a:ext cx="453"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КРАСНОГОРСК</a:t>
              </a:r>
            </a:p>
          </p:txBody>
        </p:sp>
        <p:sp>
          <p:nvSpPr>
            <p:cNvPr id="4105" name="Text Box 34"/>
            <p:cNvSpPr txBox="1">
              <a:spLocks noChangeArrowheads="1"/>
            </p:cNvSpPr>
            <p:nvPr/>
          </p:nvSpPr>
          <p:spPr bwMode="auto">
            <a:xfrm>
              <a:off x="931" y="2478"/>
              <a:ext cx="362"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ЛЫТКАРИНО</a:t>
              </a:r>
            </a:p>
          </p:txBody>
        </p:sp>
        <p:sp>
          <p:nvSpPr>
            <p:cNvPr id="4106" name="Text Box 35"/>
            <p:cNvSpPr txBox="1">
              <a:spLocks noChangeArrowheads="1"/>
            </p:cNvSpPr>
            <p:nvPr/>
          </p:nvSpPr>
          <p:spPr bwMode="auto">
            <a:xfrm>
              <a:off x="1293" y="2524"/>
              <a:ext cx="227"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КАЗАНЬ</a:t>
              </a:r>
            </a:p>
          </p:txBody>
        </p:sp>
        <p:sp>
          <p:nvSpPr>
            <p:cNvPr id="4107" name="Text Box 36"/>
            <p:cNvSpPr txBox="1">
              <a:spLocks noChangeArrowheads="1"/>
            </p:cNvSpPr>
            <p:nvPr/>
          </p:nvSpPr>
          <p:spPr bwMode="auto">
            <a:xfrm>
              <a:off x="1338" y="2342"/>
              <a:ext cx="272" cy="134"/>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СЕРГИЕВ ПОСАД</a:t>
              </a:r>
            </a:p>
          </p:txBody>
        </p:sp>
        <p:sp>
          <p:nvSpPr>
            <p:cNvPr id="4108" name="Text Box 37"/>
            <p:cNvSpPr txBox="1">
              <a:spLocks noChangeArrowheads="1"/>
            </p:cNvSpPr>
            <p:nvPr/>
          </p:nvSpPr>
          <p:spPr bwMode="auto">
            <a:xfrm>
              <a:off x="1882" y="2705"/>
              <a:ext cx="499"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ЕКАТЕРИНБУРГ</a:t>
              </a:r>
            </a:p>
          </p:txBody>
        </p:sp>
        <p:sp>
          <p:nvSpPr>
            <p:cNvPr id="4109" name="Text Box 38"/>
            <p:cNvSpPr txBox="1">
              <a:spLocks noChangeArrowheads="1"/>
            </p:cNvSpPr>
            <p:nvPr/>
          </p:nvSpPr>
          <p:spPr bwMode="auto">
            <a:xfrm>
              <a:off x="2427" y="3137"/>
              <a:ext cx="499"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НОВОСИБИРСК</a:t>
              </a:r>
            </a:p>
          </p:txBody>
        </p:sp>
        <p:sp>
          <p:nvSpPr>
            <p:cNvPr id="4110" name="Text Box 39"/>
            <p:cNvSpPr txBox="1">
              <a:spLocks noChangeArrowheads="1"/>
            </p:cNvSpPr>
            <p:nvPr/>
          </p:nvSpPr>
          <p:spPr bwMode="auto">
            <a:xfrm>
              <a:off x="1575" y="2204"/>
              <a:ext cx="272"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ВОЛОГДА</a:t>
              </a:r>
            </a:p>
          </p:txBody>
        </p:sp>
        <p:sp>
          <p:nvSpPr>
            <p:cNvPr id="4111" name="Text Box 40"/>
            <p:cNvSpPr txBox="1">
              <a:spLocks noChangeArrowheads="1"/>
            </p:cNvSpPr>
            <p:nvPr/>
          </p:nvSpPr>
          <p:spPr bwMode="auto">
            <a:xfrm>
              <a:off x="1338" y="2048"/>
              <a:ext cx="499" cy="67"/>
            </a:xfrm>
            <a:prstGeom prst="rect">
              <a:avLst/>
            </a:prstGeom>
            <a:noFill/>
            <a:ln w="9525" algn="ctr">
              <a:noFill/>
              <a:miter lim="800000"/>
              <a:headEnd/>
              <a:tailEnd/>
            </a:ln>
          </p:spPr>
          <p:txBody>
            <a:bodyPr lIns="0" tIns="0" rIns="0" bIns="0">
              <a:spAutoFit/>
            </a:bodyPr>
            <a:lstStyle/>
            <a:p>
              <a:pPr eaLnBrk="0" hangingPunct="0"/>
              <a:r>
                <a:rPr lang="ru-RU" sz="700" b="1">
                  <a:latin typeface="Calibri" pitchFamily="34" charset="0"/>
                </a:rPr>
                <a:t>САНКТ- ПЕТЕРБУРГ</a:t>
              </a:r>
            </a:p>
          </p:txBody>
        </p:sp>
        <p:sp>
          <p:nvSpPr>
            <p:cNvPr id="4112" name="Line 41"/>
            <p:cNvSpPr>
              <a:spLocks noChangeShapeType="1"/>
            </p:cNvSpPr>
            <p:nvPr/>
          </p:nvSpPr>
          <p:spPr bwMode="auto">
            <a:xfrm>
              <a:off x="1293" y="2478"/>
              <a:ext cx="0" cy="1134"/>
            </a:xfrm>
            <a:prstGeom prst="line">
              <a:avLst/>
            </a:prstGeom>
            <a:noFill/>
            <a:ln w="9525">
              <a:solidFill>
                <a:schemeClr val="tx1"/>
              </a:solidFill>
              <a:round/>
              <a:headEnd type="oval" w="med" len="med"/>
              <a:tailEnd/>
            </a:ln>
          </p:spPr>
          <p:txBody>
            <a:bodyPr/>
            <a:lstStyle/>
            <a:p>
              <a:endParaRPr lang="ru-RU"/>
            </a:p>
          </p:txBody>
        </p:sp>
        <p:sp>
          <p:nvSpPr>
            <p:cNvPr id="4113" name="Line 42"/>
            <p:cNvSpPr>
              <a:spLocks noChangeShapeType="1"/>
            </p:cNvSpPr>
            <p:nvPr/>
          </p:nvSpPr>
          <p:spPr bwMode="auto">
            <a:xfrm>
              <a:off x="1474" y="2614"/>
              <a:ext cx="0" cy="953"/>
            </a:xfrm>
            <a:prstGeom prst="line">
              <a:avLst/>
            </a:prstGeom>
            <a:noFill/>
            <a:ln w="9525">
              <a:solidFill>
                <a:schemeClr val="tx1"/>
              </a:solidFill>
              <a:round/>
              <a:headEnd type="oval" w="med" len="med"/>
              <a:tailEnd/>
            </a:ln>
          </p:spPr>
          <p:txBody>
            <a:bodyPr/>
            <a:lstStyle/>
            <a:p>
              <a:endParaRPr lang="ru-RU"/>
            </a:p>
          </p:txBody>
        </p:sp>
        <p:sp>
          <p:nvSpPr>
            <p:cNvPr id="4114" name="Line 43"/>
            <p:cNvSpPr>
              <a:spLocks noChangeShapeType="1"/>
            </p:cNvSpPr>
            <p:nvPr/>
          </p:nvSpPr>
          <p:spPr bwMode="auto">
            <a:xfrm>
              <a:off x="1565" y="2297"/>
              <a:ext cx="0" cy="1043"/>
            </a:xfrm>
            <a:prstGeom prst="line">
              <a:avLst/>
            </a:prstGeom>
            <a:noFill/>
            <a:ln w="9525">
              <a:solidFill>
                <a:schemeClr val="tx1"/>
              </a:solidFill>
              <a:round/>
              <a:headEnd type="oval" w="med" len="med"/>
              <a:tailEnd/>
            </a:ln>
          </p:spPr>
          <p:txBody>
            <a:bodyPr/>
            <a:lstStyle/>
            <a:p>
              <a:endParaRPr lang="ru-RU"/>
            </a:p>
          </p:txBody>
        </p:sp>
        <p:sp>
          <p:nvSpPr>
            <p:cNvPr id="4115" name="Line 44"/>
            <p:cNvSpPr>
              <a:spLocks noChangeShapeType="1"/>
            </p:cNvSpPr>
            <p:nvPr/>
          </p:nvSpPr>
          <p:spPr bwMode="auto">
            <a:xfrm>
              <a:off x="2381" y="3159"/>
              <a:ext cx="0" cy="725"/>
            </a:xfrm>
            <a:prstGeom prst="line">
              <a:avLst/>
            </a:prstGeom>
            <a:noFill/>
            <a:ln w="9525">
              <a:solidFill>
                <a:schemeClr val="tx1"/>
              </a:solidFill>
              <a:round/>
              <a:headEnd type="oval" w="med" len="med"/>
              <a:tailEnd/>
            </a:ln>
          </p:spPr>
          <p:txBody>
            <a:bodyPr/>
            <a:lstStyle/>
            <a:p>
              <a:endParaRPr lang="ru-RU"/>
            </a:p>
          </p:txBody>
        </p:sp>
        <p:sp>
          <p:nvSpPr>
            <p:cNvPr id="4116" name="Text Box 45"/>
            <p:cNvSpPr txBox="1">
              <a:spLocks noChangeArrowheads="1"/>
            </p:cNvSpPr>
            <p:nvPr/>
          </p:nvSpPr>
          <p:spPr bwMode="auto">
            <a:xfrm>
              <a:off x="1247" y="3612"/>
              <a:ext cx="1180" cy="66"/>
            </a:xfrm>
            <a:prstGeom prst="rect">
              <a:avLst/>
            </a:prstGeom>
            <a:noFill/>
            <a:ln w="9525" algn="ctr">
              <a:noFill/>
              <a:miter lim="800000"/>
              <a:headEnd/>
              <a:tailEnd/>
            </a:ln>
          </p:spPr>
          <p:txBody>
            <a:bodyPr wrap="square" lIns="0" tIns="0" rIns="0" bIns="0">
              <a:spAutoFit/>
            </a:bodyPr>
            <a:lstStyle/>
            <a:p>
              <a:pPr>
                <a:spcBef>
                  <a:spcPct val="50000"/>
                </a:spcBef>
              </a:pPr>
              <a:r>
                <a:rPr lang="ru-RU" sz="800" dirty="0">
                  <a:cs typeface="Times New Roman" pitchFamily="18" charset="0"/>
                </a:rPr>
                <a:t>ОАО  «</a:t>
              </a:r>
              <a:r>
                <a:rPr lang="ru-RU" sz="800" dirty="0" err="1">
                  <a:cs typeface="Times New Roman" pitchFamily="18" charset="0"/>
                </a:rPr>
                <a:t>Лыткаринский</a:t>
              </a:r>
              <a:r>
                <a:rPr lang="ru-RU" sz="800" dirty="0">
                  <a:cs typeface="Times New Roman" pitchFamily="18" charset="0"/>
                </a:rPr>
                <a:t> завод оптического стекла»</a:t>
              </a:r>
            </a:p>
          </p:txBody>
        </p:sp>
        <p:sp>
          <p:nvSpPr>
            <p:cNvPr id="4117" name="Text Box 46"/>
            <p:cNvSpPr txBox="1">
              <a:spLocks noChangeArrowheads="1"/>
            </p:cNvSpPr>
            <p:nvPr/>
          </p:nvSpPr>
          <p:spPr bwMode="auto">
            <a:xfrm>
              <a:off x="1519" y="3433"/>
              <a:ext cx="1067" cy="184"/>
            </a:xfrm>
            <a:prstGeom prst="rect">
              <a:avLst/>
            </a:prstGeom>
            <a:noFill/>
            <a:ln w="9525" algn="ctr">
              <a:noFill/>
              <a:miter lim="800000"/>
              <a:headEnd/>
              <a:tailEnd/>
            </a:ln>
          </p:spPr>
          <p:txBody>
            <a:bodyPr wrap="square" lIns="0" tIns="0" rIns="0" bIns="0">
              <a:spAutoFit/>
            </a:bodyPr>
            <a:lstStyle/>
            <a:p>
              <a:pPr>
                <a:lnSpc>
                  <a:spcPct val="60000"/>
                </a:lnSpc>
                <a:spcBef>
                  <a:spcPct val="50000"/>
                </a:spcBef>
              </a:pPr>
              <a:r>
                <a:rPr lang="ru-RU" sz="800" dirty="0">
                  <a:cs typeface="Times New Roman" pitchFamily="18" charset="0"/>
                </a:rPr>
                <a:t>ОАО  ЦКБ «Фотон»</a:t>
              </a:r>
            </a:p>
            <a:p>
              <a:pPr>
                <a:lnSpc>
                  <a:spcPct val="60000"/>
                </a:lnSpc>
                <a:spcBef>
                  <a:spcPct val="50000"/>
                </a:spcBef>
              </a:pPr>
              <a:r>
                <a:rPr lang="ru-RU" sz="800" dirty="0">
                  <a:cs typeface="Times New Roman" pitchFamily="18" charset="0"/>
                </a:rPr>
                <a:t>ОАО НПО «Государственный </a:t>
              </a:r>
              <a:r>
                <a:rPr lang="ru-RU" sz="800" dirty="0" smtClean="0">
                  <a:cs typeface="Times New Roman" pitchFamily="18" charset="0"/>
                </a:rPr>
                <a:t>институт</a:t>
              </a:r>
            </a:p>
            <a:p>
              <a:pPr>
                <a:lnSpc>
                  <a:spcPct val="60000"/>
                </a:lnSpc>
                <a:spcBef>
                  <a:spcPct val="50000"/>
                </a:spcBef>
              </a:pPr>
              <a:r>
                <a:rPr lang="ru-RU" sz="800" dirty="0" smtClean="0">
                  <a:cs typeface="Times New Roman" pitchFamily="18" charset="0"/>
                </a:rPr>
                <a:t> </a:t>
              </a:r>
              <a:r>
                <a:rPr lang="ru-RU" sz="800" dirty="0">
                  <a:cs typeface="Times New Roman" pitchFamily="18" charset="0"/>
                </a:rPr>
                <a:t>прикладной оптики»</a:t>
              </a:r>
            </a:p>
          </p:txBody>
        </p:sp>
        <p:sp>
          <p:nvSpPr>
            <p:cNvPr id="4118" name="Text Box 47"/>
            <p:cNvSpPr txBox="1">
              <a:spLocks noChangeArrowheads="1"/>
            </p:cNvSpPr>
            <p:nvPr/>
          </p:nvSpPr>
          <p:spPr bwMode="auto">
            <a:xfrm>
              <a:off x="1610" y="3204"/>
              <a:ext cx="726" cy="92"/>
            </a:xfrm>
            <a:prstGeom prst="rect">
              <a:avLst/>
            </a:prstGeom>
            <a:noFill/>
            <a:ln w="9525" algn="ctr">
              <a:noFill/>
              <a:miter lim="800000"/>
              <a:headEnd/>
              <a:tailEnd/>
            </a:ln>
          </p:spPr>
          <p:txBody>
            <a:bodyPr lIns="0" tIns="0" rIns="0" bIns="0">
              <a:spAutoFit/>
            </a:bodyPr>
            <a:lstStyle/>
            <a:p>
              <a:pPr>
                <a:lnSpc>
                  <a:spcPct val="70000"/>
                </a:lnSpc>
                <a:spcBef>
                  <a:spcPct val="50000"/>
                </a:spcBef>
              </a:pPr>
              <a:r>
                <a:rPr lang="ru-RU" sz="800" dirty="0">
                  <a:cs typeface="Times New Roman" pitchFamily="18" charset="0"/>
                </a:rPr>
                <a:t>ОАО «Вологодский оптико-механический завод»</a:t>
              </a:r>
            </a:p>
          </p:txBody>
        </p:sp>
        <p:sp>
          <p:nvSpPr>
            <p:cNvPr id="4119" name="Text Box 48"/>
            <p:cNvSpPr txBox="1">
              <a:spLocks noChangeArrowheads="1"/>
            </p:cNvSpPr>
            <p:nvPr/>
          </p:nvSpPr>
          <p:spPr bwMode="auto">
            <a:xfrm>
              <a:off x="2427" y="3748"/>
              <a:ext cx="1414" cy="125"/>
            </a:xfrm>
            <a:prstGeom prst="rect">
              <a:avLst/>
            </a:prstGeom>
            <a:noFill/>
            <a:ln w="9525" algn="ctr">
              <a:noFill/>
              <a:miter lim="800000"/>
              <a:headEnd/>
              <a:tailEnd/>
            </a:ln>
          </p:spPr>
          <p:txBody>
            <a:bodyPr wrap="square" lIns="0" tIns="0" rIns="0" bIns="0">
              <a:spAutoFit/>
            </a:bodyPr>
            <a:lstStyle/>
            <a:p>
              <a:pPr>
                <a:lnSpc>
                  <a:spcPct val="70000"/>
                </a:lnSpc>
                <a:spcBef>
                  <a:spcPct val="50000"/>
                </a:spcBef>
              </a:pPr>
              <a:r>
                <a:rPr lang="ru-RU" sz="800" dirty="0">
                  <a:cs typeface="Times New Roman" pitchFamily="18" charset="0"/>
                </a:rPr>
                <a:t>ОАО «ПО Новосибирский приборостроительный завод»</a:t>
              </a:r>
            </a:p>
            <a:p>
              <a:pPr>
                <a:lnSpc>
                  <a:spcPct val="70000"/>
                </a:lnSpc>
                <a:spcBef>
                  <a:spcPct val="50000"/>
                </a:spcBef>
              </a:pPr>
              <a:r>
                <a:rPr lang="ru-RU" sz="800" dirty="0">
                  <a:cs typeface="Times New Roman" pitchFamily="18" charset="0"/>
                </a:rPr>
                <a:t>ОАО «ЦКБ «</a:t>
              </a:r>
              <a:r>
                <a:rPr lang="ru-RU" sz="800" dirty="0" err="1">
                  <a:cs typeface="Times New Roman" pitchFamily="18" charset="0"/>
                </a:rPr>
                <a:t>Точприбор</a:t>
              </a:r>
              <a:r>
                <a:rPr lang="ru-RU" sz="800" dirty="0">
                  <a:cs typeface="Times New Roman" pitchFamily="18" charset="0"/>
                </a:rPr>
                <a:t>»</a:t>
              </a:r>
            </a:p>
          </p:txBody>
        </p:sp>
        <p:sp>
          <p:nvSpPr>
            <p:cNvPr id="4120" name="Line 49"/>
            <p:cNvSpPr>
              <a:spLocks noChangeShapeType="1"/>
            </p:cNvSpPr>
            <p:nvPr/>
          </p:nvSpPr>
          <p:spPr bwMode="auto">
            <a:xfrm>
              <a:off x="1837" y="1662"/>
              <a:ext cx="0" cy="1088"/>
            </a:xfrm>
            <a:prstGeom prst="line">
              <a:avLst/>
            </a:prstGeom>
            <a:noFill/>
            <a:ln w="9525">
              <a:solidFill>
                <a:schemeClr val="tx1"/>
              </a:solidFill>
              <a:round/>
              <a:headEnd/>
              <a:tailEnd type="oval" w="med" len="med"/>
            </a:ln>
          </p:spPr>
          <p:txBody>
            <a:bodyPr/>
            <a:lstStyle/>
            <a:p>
              <a:endParaRPr lang="ru-RU"/>
            </a:p>
          </p:txBody>
        </p:sp>
        <p:sp>
          <p:nvSpPr>
            <p:cNvPr id="4121" name="Text Box 50"/>
            <p:cNvSpPr txBox="1">
              <a:spLocks noChangeArrowheads="1"/>
            </p:cNvSpPr>
            <p:nvPr/>
          </p:nvSpPr>
          <p:spPr bwMode="auto">
            <a:xfrm>
              <a:off x="1882" y="1662"/>
              <a:ext cx="1769" cy="112"/>
            </a:xfrm>
            <a:prstGeom prst="rect">
              <a:avLst/>
            </a:prstGeom>
            <a:noFill/>
            <a:ln w="9525" algn="ctr">
              <a:noFill/>
              <a:miter lim="800000"/>
              <a:headEnd/>
              <a:tailEnd/>
            </a:ln>
          </p:spPr>
          <p:txBody>
            <a:bodyPr wrap="square" lIns="0" tIns="0" rIns="0" bIns="0">
              <a:spAutoFit/>
            </a:bodyPr>
            <a:lstStyle/>
            <a:p>
              <a:pPr>
                <a:lnSpc>
                  <a:spcPct val="60000"/>
                </a:lnSpc>
                <a:spcBef>
                  <a:spcPct val="50000"/>
                </a:spcBef>
              </a:pPr>
              <a:r>
                <a:rPr lang="ru-RU" sz="800" dirty="0">
                  <a:cs typeface="Times New Roman" pitchFamily="18" charset="0"/>
                </a:rPr>
                <a:t>ОАО «Швабе»</a:t>
              </a:r>
            </a:p>
            <a:p>
              <a:pPr>
                <a:lnSpc>
                  <a:spcPct val="60000"/>
                </a:lnSpc>
                <a:spcBef>
                  <a:spcPct val="50000"/>
                </a:spcBef>
              </a:pPr>
              <a:r>
                <a:rPr lang="ru-RU" sz="800" dirty="0">
                  <a:cs typeface="Times New Roman" pitchFamily="18" charset="0"/>
                </a:rPr>
                <a:t>ОАО ПО «Уральский-оптико-механический завод» им. Э.С. </a:t>
              </a:r>
              <a:r>
                <a:rPr lang="ru-RU" sz="800" dirty="0" err="1">
                  <a:cs typeface="Times New Roman" pitchFamily="18" charset="0"/>
                </a:rPr>
                <a:t>Яламова</a:t>
              </a:r>
              <a:endParaRPr lang="ru-RU" sz="800" dirty="0">
                <a:cs typeface="Times New Roman" pitchFamily="18" charset="0"/>
              </a:endParaRPr>
            </a:p>
          </p:txBody>
        </p:sp>
        <p:sp>
          <p:nvSpPr>
            <p:cNvPr id="4122" name="Text Box 51"/>
            <p:cNvSpPr txBox="1">
              <a:spLocks noChangeArrowheads="1"/>
            </p:cNvSpPr>
            <p:nvPr/>
          </p:nvSpPr>
          <p:spPr bwMode="auto">
            <a:xfrm>
              <a:off x="1520" y="1344"/>
              <a:ext cx="2132" cy="184"/>
            </a:xfrm>
            <a:prstGeom prst="rect">
              <a:avLst/>
            </a:prstGeom>
            <a:noFill/>
            <a:ln w="9525" algn="ctr">
              <a:noFill/>
              <a:miter lim="800000"/>
              <a:headEnd/>
              <a:tailEnd/>
            </a:ln>
          </p:spPr>
          <p:txBody>
            <a:bodyPr lIns="0" tIns="0" rIns="0" bIns="0">
              <a:spAutoFit/>
            </a:bodyPr>
            <a:lstStyle/>
            <a:p>
              <a:pPr>
                <a:lnSpc>
                  <a:spcPct val="60000"/>
                </a:lnSpc>
                <a:spcBef>
                  <a:spcPct val="50000"/>
                </a:spcBef>
              </a:pPr>
              <a:r>
                <a:rPr lang="ru-RU" sz="800" dirty="0">
                  <a:cs typeface="Times New Roman" pitchFamily="18" charset="0"/>
                </a:rPr>
                <a:t>ОАО «НПК «ГОИ им. </a:t>
              </a:r>
              <a:r>
                <a:rPr lang="ru-RU" sz="800" dirty="0" err="1">
                  <a:cs typeface="Times New Roman" pitchFamily="18" charset="0"/>
                </a:rPr>
                <a:t>С.И.Вавилова</a:t>
              </a:r>
              <a:r>
                <a:rPr lang="ru-RU" sz="800" dirty="0">
                  <a:cs typeface="Times New Roman" pitchFamily="18" charset="0"/>
                </a:rPr>
                <a:t>»</a:t>
              </a:r>
            </a:p>
            <a:p>
              <a:pPr>
                <a:lnSpc>
                  <a:spcPct val="60000"/>
                </a:lnSpc>
                <a:spcBef>
                  <a:spcPct val="50000"/>
                </a:spcBef>
              </a:pPr>
              <a:r>
                <a:rPr lang="ru-RU" sz="800" dirty="0">
                  <a:cs typeface="Times New Roman" pitchFamily="18" charset="0"/>
                </a:rPr>
                <a:t>ОАО  «Научно-исследовательский и технологический институт оптического </a:t>
              </a:r>
              <a:endParaRPr lang="ru-RU" sz="800" dirty="0" smtClean="0">
                <a:cs typeface="Times New Roman" pitchFamily="18" charset="0"/>
              </a:endParaRPr>
            </a:p>
            <a:p>
              <a:pPr>
                <a:lnSpc>
                  <a:spcPct val="60000"/>
                </a:lnSpc>
                <a:spcBef>
                  <a:spcPct val="50000"/>
                </a:spcBef>
              </a:pPr>
              <a:r>
                <a:rPr lang="ru-RU" sz="800" dirty="0" smtClean="0">
                  <a:cs typeface="Times New Roman" pitchFamily="18" charset="0"/>
                </a:rPr>
                <a:t>материаловедения </a:t>
              </a:r>
              <a:r>
                <a:rPr lang="ru-RU" sz="800" dirty="0">
                  <a:cs typeface="Times New Roman" pitchFamily="18" charset="0"/>
                </a:rPr>
                <a:t>всероссийского научного центра «ГОИ им. С.И. Вавилова»</a:t>
              </a:r>
            </a:p>
          </p:txBody>
        </p:sp>
        <p:sp>
          <p:nvSpPr>
            <p:cNvPr id="4123" name="Line 52"/>
            <p:cNvSpPr>
              <a:spLocks noChangeShapeType="1"/>
            </p:cNvSpPr>
            <p:nvPr/>
          </p:nvSpPr>
          <p:spPr bwMode="auto">
            <a:xfrm>
              <a:off x="1474" y="1344"/>
              <a:ext cx="0" cy="680"/>
            </a:xfrm>
            <a:prstGeom prst="line">
              <a:avLst/>
            </a:prstGeom>
            <a:noFill/>
            <a:ln w="9525">
              <a:solidFill>
                <a:schemeClr val="tx1"/>
              </a:solidFill>
              <a:round/>
              <a:headEnd/>
              <a:tailEnd type="oval" w="med" len="med"/>
            </a:ln>
          </p:spPr>
          <p:txBody>
            <a:bodyPr/>
            <a:lstStyle/>
            <a:p>
              <a:endParaRPr lang="ru-RU"/>
            </a:p>
          </p:txBody>
        </p:sp>
        <p:sp>
          <p:nvSpPr>
            <p:cNvPr id="4124" name="Line 53"/>
            <p:cNvSpPr>
              <a:spLocks noChangeShapeType="1"/>
            </p:cNvSpPr>
            <p:nvPr/>
          </p:nvSpPr>
          <p:spPr bwMode="auto">
            <a:xfrm>
              <a:off x="1293" y="1163"/>
              <a:ext cx="0" cy="1225"/>
            </a:xfrm>
            <a:prstGeom prst="line">
              <a:avLst/>
            </a:prstGeom>
            <a:noFill/>
            <a:ln w="9525">
              <a:solidFill>
                <a:schemeClr val="tx1"/>
              </a:solidFill>
              <a:round/>
              <a:headEnd/>
              <a:tailEnd type="oval" w="med" len="med"/>
            </a:ln>
          </p:spPr>
          <p:txBody>
            <a:bodyPr/>
            <a:lstStyle/>
            <a:p>
              <a:endParaRPr lang="ru-RU"/>
            </a:p>
          </p:txBody>
        </p:sp>
        <p:sp>
          <p:nvSpPr>
            <p:cNvPr id="4125" name="Line 54"/>
            <p:cNvSpPr>
              <a:spLocks noChangeShapeType="1"/>
            </p:cNvSpPr>
            <p:nvPr/>
          </p:nvSpPr>
          <p:spPr bwMode="auto">
            <a:xfrm>
              <a:off x="1247" y="981"/>
              <a:ext cx="0" cy="1451"/>
            </a:xfrm>
            <a:prstGeom prst="line">
              <a:avLst/>
            </a:prstGeom>
            <a:noFill/>
            <a:ln w="9525">
              <a:solidFill>
                <a:srgbClr val="DA0000"/>
              </a:solidFill>
              <a:round/>
              <a:headEnd/>
              <a:tailEnd type="oval" w="med" len="med"/>
            </a:ln>
          </p:spPr>
          <p:txBody>
            <a:bodyPr/>
            <a:lstStyle/>
            <a:p>
              <a:endParaRPr lang="ru-RU"/>
            </a:p>
          </p:txBody>
        </p:sp>
        <p:sp>
          <p:nvSpPr>
            <p:cNvPr id="4126" name="Line 55"/>
            <p:cNvSpPr>
              <a:spLocks noChangeShapeType="1"/>
            </p:cNvSpPr>
            <p:nvPr/>
          </p:nvSpPr>
          <p:spPr bwMode="auto">
            <a:xfrm>
              <a:off x="1202" y="1616"/>
              <a:ext cx="0" cy="726"/>
            </a:xfrm>
            <a:prstGeom prst="line">
              <a:avLst/>
            </a:prstGeom>
            <a:noFill/>
            <a:ln w="9525">
              <a:solidFill>
                <a:schemeClr val="tx1"/>
              </a:solidFill>
              <a:round/>
              <a:headEnd/>
              <a:tailEnd type="oval" w="med" len="med"/>
            </a:ln>
          </p:spPr>
          <p:txBody>
            <a:bodyPr/>
            <a:lstStyle/>
            <a:p>
              <a:endParaRPr lang="ru-RU"/>
            </a:p>
          </p:txBody>
        </p:sp>
        <p:sp>
          <p:nvSpPr>
            <p:cNvPr id="4127" name="Text Box 56"/>
            <p:cNvSpPr txBox="1">
              <a:spLocks noChangeArrowheads="1"/>
            </p:cNvSpPr>
            <p:nvPr/>
          </p:nvSpPr>
          <p:spPr bwMode="auto">
            <a:xfrm>
              <a:off x="204" y="1616"/>
              <a:ext cx="998" cy="93"/>
            </a:xfrm>
            <a:prstGeom prst="rect">
              <a:avLst/>
            </a:prstGeom>
            <a:noFill/>
            <a:ln w="9525" algn="ctr">
              <a:noFill/>
              <a:miter lim="800000"/>
              <a:headEnd/>
              <a:tailEnd/>
            </a:ln>
          </p:spPr>
          <p:txBody>
            <a:bodyPr lIns="0" tIns="0" rIns="0" bIns="0">
              <a:spAutoFit/>
            </a:bodyPr>
            <a:lstStyle/>
            <a:p>
              <a:pPr algn="r">
                <a:lnSpc>
                  <a:spcPct val="70000"/>
                </a:lnSpc>
                <a:spcBef>
                  <a:spcPct val="50000"/>
                </a:spcBef>
              </a:pPr>
              <a:r>
                <a:rPr lang="ru-RU" sz="800" dirty="0">
                  <a:cs typeface="Times New Roman" pitchFamily="18" charset="0"/>
                </a:rPr>
                <a:t>ОАО «Красногорский завод им. С.А. Зверева»</a:t>
              </a:r>
            </a:p>
          </p:txBody>
        </p:sp>
        <p:sp>
          <p:nvSpPr>
            <p:cNvPr id="4128" name="Text Box 57"/>
            <p:cNvSpPr txBox="1">
              <a:spLocks noChangeArrowheads="1"/>
            </p:cNvSpPr>
            <p:nvPr/>
          </p:nvSpPr>
          <p:spPr bwMode="auto">
            <a:xfrm>
              <a:off x="1338" y="1173"/>
              <a:ext cx="1134" cy="39"/>
            </a:xfrm>
            <a:prstGeom prst="rect">
              <a:avLst/>
            </a:prstGeom>
            <a:noFill/>
            <a:ln w="9525" algn="ctr">
              <a:noFill/>
              <a:miter lim="800000"/>
              <a:headEnd/>
              <a:tailEnd/>
            </a:ln>
          </p:spPr>
          <p:txBody>
            <a:bodyPr lIns="0" tIns="0" rIns="0" bIns="0">
              <a:spAutoFit/>
            </a:bodyPr>
            <a:lstStyle/>
            <a:p>
              <a:pPr>
                <a:lnSpc>
                  <a:spcPct val="60000"/>
                </a:lnSpc>
                <a:spcBef>
                  <a:spcPct val="50000"/>
                </a:spcBef>
              </a:pPr>
              <a:r>
                <a:rPr lang="ru-RU" sz="800" dirty="0">
                  <a:cs typeface="Times New Roman" pitchFamily="18" charset="0"/>
                </a:rPr>
                <a:t>ОАО «Загорский оптико-механический завод»</a:t>
              </a:r>
            </a:p>
          </p:txBody>
        </p:sp>
        <p:sp>
          <p:nvSpPr>
            <p:cNvPr id="4129" name="Text Box 58"/>
            <p:cNvSpPr txBox="1">
              <a:spLocks noChangeArrowheads="1"/>
            </p:cNvSpPr>
            <p:nvPr/>
          </p:nvSpPr>
          <p:spPr bwMode="auto">
            <a:xfrm>
              <a:off x="204" y="981"/>
              <a:ext cx="998" cy="427"/>
            </a:xfrm>
            <a:prstGeom prst="rect">
              <a:avLst/>
            </a:prstGeom>
            <a:noFill/>
            <a:ln w="9525" algn="ctr">
              <a:noFill/>
              <a:miter lim="800000"/>
              <a:headEnd/>
              <a:tailEnd/>
            </a:ln>
          </p:spPr>
          <p:txBody>
            <a:bodyPr wrap="square" lIns="0" tIns="0" rIns="0" bIns="0">
              <a:spAutoFit/>
            </a:bodyPr>
            <a:lstStyle/>
            <a:p>
              <a:pPr algn="r">
                <a:lnSpc>
                  <a:spcPct val="50000"/>
                </a:lnSpc>
                <a:spcBef>
                  <a:spcPct val="50000"/>
                </a:spcBef>
              </a:pPr>
              <a:r>
                <a:rPr lang="ru-RU" sz="800" dirty="0">
                  <a:cs typeface="Times New Roman" pitchFamily="18" charset="0"/>
                </a:rPr>
                <a:t>ОАО НПО «Астрофизика»</a:t>
              </a:r>
            </a:p>
            <a:p>
              <a:pPr algn="r">
                <a:lnSpc>
                  <a:spcPct val="50000"/>
                </a:lnSpc>
                <a:spcBef>
                  <a:spcPct val="50000"/>
                </a:spcBef>
              </a:pPr>
              <a:r>
                <a:rPr lang="ru-RU" sz="800" dirty="0">
                  <a:cs typeface="Times New Roman" pitchFamily="18" charset="0"/>
                </a:rPr>
                <a:t>ОАО  «НПО «Оптика»</a:t>
              </a:r>
            </a:p>
            <a:p>
              <a:pPr algn="r">
                <a:lnSpc>
                  <a:spcPct val="50000"/>
                </a:lnSpc>
                <a:spcBef>
                  <a:spcPct val="50000"/>
                </a:spcBef>
              </a:pPr>
              <a:r>
                <a:rPr lang="ru-RU" sz="800" dirty="0">
                  <a:cs typeface="Times New Roman" pitchFamily="18" charset="0"/>
                </a:rPr>
                <a:t>ОАО  НПО «Орион»</a:t>
              </a:r>
            </a:p>
            <a:p>
              <a:pPr algn="r">
                <a:lnSpc>
                  <a:spcPct val="50000"/>
                </a:lnSpc>
                <a:spcBef>
                  <a:spcPct val="50000"/>
                </a:spcBef>
              </a:pPr>
              <a:r>
                <a:rPr lang="ru-RU" sz="800" dirty="0">
                  <a:cs typeface="Times New Roman" pitchFamily="18" charset="0"/>
                </a:rPr>
                <a:t>ОАО  «НПО «Альфа»</a:t>
              </a:r>
            </a:p>
            <a:p>
              <a:pPr algn="r">
                <a:lnSpc>
                  <a:spcPct val="50000"/>
                </a:lnSpc>
                <a:spcBef>
                  <a:spcPct val="50000"/>
                </a:spcBef>
              </a:pPr>
              <a:r>
                <a:rPr lang="ru-RU" sz="800" dirty="0">
                  <a:cs typeface="Times New Roman" pitchFamily="18" charset="0"/>
                </a:rPr>
                <a:t>ОАО  «Московский завод «Сапфир»</a:t>
              </a:r>
            </a:p>
            <a:p>
              <a:pPr algn="r">
                <a:lnSpc>
                  <a:spcPct val="50000"/>
                </a:lnSpc>
                <a:spcBef>
                  <a:spcPct val="50000"/>
                </a:spcBef>
              </a:pPr>
              <a:r>
                <a:rPr lang="ru-RU" sz="800" dirty="0">
                  <a:cs typeface="Times New Roman" pitchFamily="18" charset="0"/>
                </a:rPr>
                <a:t>ОАО НИИ «Полюс» им. М.Ф. Стельмаха</a:t>
              </a:r>
            </a:p>
            <a:p>
              <a:pPr algn="r">
                <a:lnSpc>
                  <a:spcPct val="50000"/>
                </a:lnSpc>
                <a:spcBef>
                  <a:spcPct val="50000"/>
                </a:spcBef>
              </a:pPr>
              <a:r>
                <a:rPr lang="ru-RU" sz="800" dirty="0">
                  <a:cs typeface="Times New Roman" pitchFamily="18" charset="0"/>
                </a:rPr>
                <a:t>ОАО «ОКБ «Гранат» им. В.К. Орлова»</a:t>
              </a:r>
            </a:p>
          </p:txBody>
        </p:sp>
      </p:grpSp>
      <p:sp>
        <p:nvSpPr>
          <p:cNvPr id="4099" name="Rectangle 2"/>
          <p:cNvSpPr>
            <a:spLocks noChangeArrowheads="1"/>
          </p:cNvSpPr>
          <p:nvPr/>
        </p:nvSpPr>
        <p:spPr bwMode="auto">
          <a:xfrm>
            <a:off x="323528" y="476672"/>
            <a:ext cx="8604250" cy="413943"/>
          </a:xfrm>
          <a:prstGeom prst="rect">
            <a:avLst/>
          </a:prstGeom>
          <a:noFill/>
          <a:ln w="9525">
            <a:noFill/>
            <a:miter lim="800000"/>
            <a:headEnd/>
            <a:tailEnd/>
          </a:ln>
        </p:spPr>
        <p:txBody>
          <a:bodyPr lIns="91424" tIns="45712" rIns="91424" bIns="45712">
            <a:spAutoFit/>
          </a:bodyPr>
          <a:lstStyle/>
          <a:p>
            <a:pPr algn="ctr" defTabSz="1042988" eaLnBrk="0" hangingPunct="0">
              <a:lnSpc>
                <a:spcPct val="110000"/>
              </a:lnSpc>
              <a:defRPr/>
            </a:pPr>
            <a:r>
              <a:rPr lang="ru-RU" sz="2000" b="1" dirty="0">
                <a:solidFill>
                  <a:srgbClr val="F28B00"/>
                </a:solidFill>
                <a:latin typeface="Calibri" pitchFamily="34" charset="0"/>
                <a:cs typeface="Arial" charset="0"/>
              </a:rPr>
              <a:t>Географическое расположение предприятий Холдинга</a:t>
            </a:r>
          </a:p>
        </p:txBody>
      </p:sp>
      <p:sp>
        <p:nvSpPr>
          <p:cNvPr id="4100" name="Line 14"/>
          <p:cNvSpPr>
            <a:spLocks noChangeShapeType="1"/>
          </p:cNvSpPr>
          <p:nvPr/>
        </p:nvSpPr>
        <p:spPr bwMode="auto">
          <a:xfrm>
            <a:off x="767443" y="405245"/>
            <a:ext cx="7848600" cy="0"/>
          </a:xfrm>
          <a:prstGeom prst="line">
            <a:avLst/>
          </a:prstGeom>
          <a:noFill/>
          <a:ln w="9525">
            <a:solidFill>
              <a:srgbClr val="FF1E1E"/>
            </a:solidFill>
            <a:round/>
            <a:headEnd/>
            <a:tailEnd/>
          </a:ln>
        </p:spPr>
        <p:txBody>
          <a:bodyPr/>
          <a:lstStyle/>
          <a:p>
            <a:endParaRPr lang="ru-RU"/>
          </a:p>
        </p:txBody>
      </p:sp>
      <p:sp>
        <p:nvSpPr>
          <p:cNvPr id="34" name="Номер слайда 7"/>
          <p:cNvSpPr>
            <a:spLocks noGrp="1"/>
          </p:cNvSpPr>
          <p:nvPr>
            <p:ph type="sldNum" sz="quarter" idx="12"/>
          </p:nvPr>
        </p:nvSpPr>
        <p:spPr>
          <a:xfrm>
            <a:off x="6553200" y="6245225"/>
            <a:ext cx="2133600" cy="476250"/>
          </a:xfrm>
        </p:spPr>
        <p:txBody>
          <a:bodyPr/>
          <a:lstStyle/>
          <a:p>
            <a:pPr>
              <a:defRPr/>
            </a:pPr>
            <a:fld id="{00BBCC3C-8B2C-4B54-857B-B30273D0A2B0}" type="slidenum">
              <a:rPr lang="ru-RU" smtClean="0"/>
              <a:pPr>
                <a:defRPr/>
              </a:pPr>
              <a:t>5</a:t>
            </a:fld>
            <a:endParaRPr lang="ru-RU" dirty="0"/>
          </a:p>
        </p:txBody>
      </p:sp>
      <p:sp>
        <p:nvSpPr>
          <p:cNvPr id="36" name="Прямоугольник 35"/>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37" name="Группа 36"/>
          <p:cNvGrpSpPr/>
          <p:nvPr/>
        </p:nvGrpSpPr>
        <p:grpSpPr>
          <a:xfrm>
            <a:off x="0" y="5733256"/>
            <a:ext cx="9144000" cy="1124744"/>
            <a:chOff x="0" y="5733256"/>
            <a:chExt cx="9144000" cy="1124744"/>
          </a:xfrm>
        </p:grpSpPr>
        <p:pic>
          <p:nvPicPr>
            <p:cNvPr id="38" name="Picture 14" descr="Фон"/>
            <p:cNvPicPr>
              <a:picLocks noChangeAspect="1" noChangeArrowheads="1"/>
            </p:cNvPicPr>
            <p:nvPr/>
          </p:nvPicPr>
          <p:blipFill>
            <a:blip r:embed="rId3"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39" name="Picture 20" descr="Логотип"/>
            <p:cNvPicPr>
              <a:picLocks noChangeAspect="1" noChangeArrowheads="1"/>
            </p:cNvPicPr>
            <p:nvPr/>
          </p:nvPicPr>
          <p:blipFill>
            <a:blip r:embed="rId4" cstate="print"/>
            <a:srcRect/>
            <a:stretch>
              <a:fillRect/>
            </a:stretch>
          </p:blipFill>
          <p:spPr bwMode="auto">
            <a:xfrm>
              <a:off x="179512" y="5949280"/>
              <a:ext cx="2700338" cy="72866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ChangeArrowheads="1"/>
          </p:cNvSpPr>
          <p:nvPr/>
        </p:nvSpPr>
        <p:spPr bwMode="auto">
          <a:xfrm>
            <a:off x="251520" y="1184558"/>
            <a:ext cx="856895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ru-RU" altLang="ru-RU" sz="1300" b="0" dirty="0" smtClean="0">
                <a:solidFill>
                  <a:srgbClr val="0D0D0D"/>
                </a:solidFill>
                <a:latin typeface="Times New Roman" pitchFamily="18" charset="0"/>
                <a:cs typeface="Times New Roman" pitchFamily="18" charset="0"/>
              </a:rPr>
              <a:t>   Холдинг </a:t>
            </a:r>
            <a:r>
              <a:rPr lang="ru-RU" altLang="ru-RU" sz="1300" b="0" dirty="0">
                <a:solidFill>
                  <a:srgbClr val="0D0D0D"/>
                </a:solidFill>
                <a:latin typeface="Times New Roman" pitchFamily="18" charset="0"/>
                <a:cs typeface="Times New Roman" pitchFamily="18" charset="0"/>
              </a:rPr>
              <a:t>разрабатывает и внедряет </a:t>
            </a:r>
            <a:r>
              <a:rPr lang="ru-RU" altLang="ru-RU" sz="1300" dirty="0">
                <a:solidFill>
                  <a:srgbClr val="F28B00"/>
                </a:solidFill>
                <a:latin typeface="Times New Roman" pitchFamily="18" charset="0"/>
                <a:cs typeface="Times New Roman" pitchFamily="18" charset="0"/>
              </a:rPr>
              <a:t>79</a:t>
            </a:r>
            <a:r>
              <a:rPr lang="ru-RU" altLang="ru-RU" sz="1300" b="0" dirty="0">
                <a:solidFill>
                  <a:srgbClr val="7B98AC"/>
                </a:solidFill>
                <a:latin typeface="Times New Roman" pitchFamily="18" charset="0"/>
                <a:cs typeface="Times New Roman" pitchFamily="18" charset="0"/>
              </a:rPr>
              <a:t> </a:t>
            </a:r>
            <a:r>
              <a:rPr lang="ru-RU" altLang="ru-RU" sz="1300" b="0" dirty="0">
                <a:solidFill>
                  <a:srgbClr val="F28B00"/>
                </a:solidFill>
                <a:latin typeface="Times New Roman" pitchFamily="18" charset="0"/>
                <a:cs typeface="Times New Roman" pitchFamily="18" charset="0"/>
              </a:rPr>
              <a:t>уникальных </a:t>
            </a:r>
            <a:r>
              <a:rPr lang="ru-RU" altLang="ru-RU" sz="1300" b="0" dirty="0" smtClean="0">
                <a:solidFill>
                  <a:srgbClr val="F28B00"/>
                </a:solidFill>
                <a:latin typeface="Times New Roman" pitchFamily="18" charset="0"/>
                <a:cs typeface="Times New Roman" pitchFamily="18" charset="0"/>
              </a:rPr>
              <a:t>технологий. </a:t>
            </a:r>
            <a:r>
              <a:rPr lang="ru-RU" altLang="ru-RU" sz="1300" b="0" dirty="0" smtClean="0">
                <a:latin typeface="Times New Roman" pitchFamily="18" charset="0"/>
                <a:cs typeface="Times New Roman" pitchFamily="18" charset="0"/>
              </a:rPr>
              <a:t>В которые входят л</a:t>
            </a:r>
            <a:r>
              <a:rPr lang="ru-RU" altLang="ru-RU" sz="1300" b="0" dirty="0" smtClean="0">
                <a:latin typeface="Times New Roman" pitchFamily="18" charset="0"/>
                <a:cs typeface="Times New Roman" pitchFamily="18" charset="0"/>
              </a:rPr>
              <a:t>азерные </a:t>
            </a:r>
            <a:r>
              <a:rPr lang="ru-RU" altLang="ru-RU" sz="1300" b="0" dirty="0" smtClean="0">
                <a:solidFill>
                  <a:srgbClr val="0D0D0D"/>
                </a:solidFill>
                <a:latin typeface="Times New Roman" pitchFamily="18" charset="0"/>
                <a:cs typeface="Times New Roman" pitchFamily="18" charset="0"/>
              </a:rPr>
              <a:t>технологии, оптические материалы, оптико-электронные приборы и системы, </a:t>
            </a:r>
            <a:r>
              <a:rPr lang="ru-RU" altLang="ru-RU" sz="1300" b="0" dirty="0" err="1" smtClean="0">
                <a:solidFill>
                  <a:srgbClr val="0D0D0D"/>
                </a:solidFill>
                <a:latin typeface="Times New Roman" pitchFamily="18" charset="0"/>
                <a:cs typeface="Times New Roman" pitchFamily="18" charset="0"/>
              </a:rPr>
              <a:t>тепловизионные</a:t>
            </a:r>
            <a:r>
              <a:rPr lang="ru-RU" altLang="ru-RU" sz="1300" b="0" dirty="0" smtClean="0">
                <a:solidFill>
                  <a:srgbClr val="0D0D0D"/>
                </a:solidFill>
                <a:latin typeface="Times New Roman" pitchFamily="18" charset="0"/>
                <a:cs typeface="Times New Roman" pitchFamily="18" charset="0"/>
              </a:rPr>
              <a:t> модули, каналы и приборы, также элементная база.</a:t>
            </a:r>
            <a:endParaRPr lang="ru-RU" altLang="ru-RU" sz="1300" b="0" dirty="0">
              <a:solidFill>
                <a:srgbClr val="0D0D0D"/>
              </a:solidFill>
              <a:latin typeface="Times New Roman" pitchFamily="18" charset="0"/>
              <a:cs typeface="Times New Roman" pitchFamily="18" charset="0"/>
            </a:endParaRPr>
          </a:p>
        </p:txBody>
      </p:sp>
      <p:sp>
        <p:nvSpPr>
          <p:cNvPr id="195590" name="AutoShape 5"/>
          <p:cNvSpPr>
            <a:spLocks noChangeAspect="1" noChangeArrowheads="1" noTextEdit="1"/>
          </p:cNvSpPr>
          <p:nvPr/>
        </p:nvSpPr>
        <p:spPr bwMode="auto">
          <a:xfrm>
            <a:off x="583223" y="2722564"/>
            <a:ext cx="14214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95596" name="Text Box 11"/>
          <p:cNvSpPr txBox="1">
            <a:spLocks noChangeArrowheads="1"/>
          </p:cNvSpPr>
          <p:nvPr/>
        </p:nvSpPr>
        <p:spPr bwMode="auto">
          <a:xfrm>
            <a:off x="467544" y="476672"/>
            <a:ext cx="8109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ru-RU" altLang="ru-RU" sz="2000" dirty="0">
                <a:solidFill>
                  <a:srgbClr val="F28B00"/>
                </a:solidFill>
                <a:latin typeface="Calibri" pitchFamily="34" charset="0"/>
                <a:cs typeface="Arial" charset="0"/>
              </a:rPr>
              <a:t>Развитие технологий и техническое перевооружение является приоритетной задачей Холдинга «Швабе»</a:t>
            </a:r>
          </a:p>
        </p:txBody>
      </p:sp>
      <p:sp>
        <p:nvSpPr>
          <p:cNvPr id="29" name="Line 4"/>
          <p:cNvSpPr>
            <a:spLocks noChangeShapeType="1"/>
          </p:cNvSpPr>
          <p:nvPr/>
        </p:nvSpPr>
        <p:spPr bwMode="auto">
          <a:xfrm>
            <a:off x="654294" y="405245"/>
            <a:ext cx="8043496" cy="0"/>
          </a:xfrm>
          <a:prstGeom prst="line">
            <a:avLst/>
          </a:prstGeom>
          <a:noFill/>
          <a:ln w="9525">
            <a:solidFill>
              <a:srgbClr val="FF1E1E"/>
            </a:solidFill>
            <a:round/>
            <a:headEnd/>
            <a:tailEnd/>
          </a:ln>
        </p:spPr>
        <p:txBody>
          <a:bodyPr/>
          <a:lstStyle/>
          <a:p>
            <a:endParaRPr lang="ru-RU"/>
          </a:p>
        </p:txBody>
      </p:sp>
      <p:sp>
        <p:nvSpPr>
          <p:cNvPr id="31" name="Номер слайда 7"/>
          <p:cNvSpPr>
            <a:spLocks noGrp="1"/>
          </p:cNvSpPr>
          <p:nvPr>
            <p:ph type="sldNum" sz="quarter" idx="12"/>
          </p:nvPr>
        </p:nvSpPr>
        <p:spPr>
          <a:xfrm>
            <a:off x="6553200" y="6381750"/>
            <a:ext cx="2133600" cy="339725"/>
          </a:xfrm>
        </p:spPr>
        <p:txBody>
          <a:bodyPr/>
          <a:lstStyle/>
          <a:p>
            <a:pPr>
              <a:defRPr/>
            </a:pPr>
            <a:fld id="{3D14C1E6-DC18-4B8D-909B-6FE5E7C77850}" type="slidenum">
              <a:rPr lang="ru-RU" smtClean="0"/>
              <a:pPr>
                <a:defRPr/>
              </a:pPr>
              <a:t>6</a:t>
            </a:fld>
            <a:endParaRPr lang="ru-RU" dirty="0"/>
          </a:p>
        </p:txBody>
      </p:sp>
      <p:sp>
        <p:nvSpPr>
          <p:cNvPr id="28" name="Rectangle 2"/>
          <p:cNvSpPr>
            <a:spLocks noChangeArrowheads="1"/>
          </p:cNvSpPr>
          <p:nvPr/>
        </p:nvSpPr>
        <p:spPr bwMode="auto">
          <a:xfrm>
            <a:off x="491877" y="1872804"/>
            <a:ext cx="83746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defRPr/>
            </a:pPr>
            <a:r>
              <a:rPr lang="ru-RU" altLang="ru-RU" sz="2000" dirty="0">
                <a:solidFill>
                  <a:srgbClr val="F28B00"/>
                </a:solidFill>
                <a:latin typeface="Calibri" pitchFamily="34" charset="0"/>
                <a:cs typeface="Arial" charset="0"/>
              </a:rPr>
              <a:t>Инновационные проекты Холдинга «Швабе»: создание </a:t>
            </a:r>
            <a:r>
              <a:rPr lang="ru-RU" altLang="ru-RU" sz="2000" dirty="0" err="1">
                <a:solidFill>
                  <a:srgbClr val="F28B00"/>
                </a:solidFill>
                <a:latin typeface="Calibri" pitchFamily="34" charset="0"/>
                <a:cs typeface="Arial" charset="0"/>
              </a:rPr>
              <a:t>наукоградов</a:t>
            </a:r>
            <a:r>
              <a:rPr lang="ru-RU" altLang="ru-RU" sz="2000" dirty="0">
                <a:solidFill>
                  <a:srgbClr val="F28B00"/>
                </a:solidFill>
                <a:latin typeface="Calibri" pitchFamily="34" charset="0"/>
                <a:cs typeface="Arial" charset="0"/>
              </a:rPr>
              <a:t> и инновационных инжиниринговых </a:t>
            </a:r>
            <a:r>
              <a:rPr lang="ru-RU" altLang="ru-RU" sz="2000" dirty="0" smtClean="0">
                <a:solidFill>
                  <a:srgbClr val="F28B00"/>
                </a:solidFill>
                <a:latin typeface="Calibri" pitchFamily="34" charset="0"/>
                <a:cs typeface="Arial" charset="0"/>
              </a:rPr>
              <a:t>центров.</a:t>
            </a:r>
            <a:endParaRPr lang="ru-RU" altLang="ru-RU" sz="2000" dirty="0">
              <a:solidFill>
                <a:srgbClr val="F28B00"/>
              </a:solidFill>
              <a:latin typeface="Calibri" pitchFamily="34" charset="0"/>
              <a:cs typeface="Arial" charset="0"/>
            </a:endParaRPr>
          </a:p>
        </p:txBody>
      </p:sp>
      <p:sp>
        <p:nvSpPr>
          <p:cNvPr id="30" name="Text Box 11"/>
          <p:cNvSpPr txBox="1">
            <a:spLocks noChangeArrowheads="1"/>
          </p:cNvSpPr>
          <p:nvPr/>
        </p:nvSpPr>
        <p:spPr bwMode="auto">
          <a:xfrm>
            <a:off x="251520" y="2420888"/>
            <a:ext cx="856895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50000"/>
              </a:spcBef>
              <a:buFont typeface="Arial" panose="020B0604020202020204" pitchFamily="34" charset="0"/>
              <a:buNone/>
            </a:pPr>
            <a:r>
              <a:rPr lang="ru-RU" altLang="ru-RU" sz="1300" b="0" dirty="0" smtClean="0">
                <a:solidFill>
                  <a:srgbClr val="000000"/>
                </a:solidFill>
                <a:latin typeface="Times New Roman" pitchFamily="18" charset="0"/>
                <a:cs typeface="Times New Roman" pitchFamily="18" charset="0"/>
              </a:rPr>
              <a:t>  Разрабатывается </a:t>
            </a:r>
            <a:r>
              <a:rPr lang="ru-RU" altLang="ru-RU" sz="1300" b="0" dirty="0">
                <a:solidFill>
                  <a:srgbClr val="000000"/>
                </a:solidFill>
                <a:latin typeface="Times New Roman" pitchFamily="18" charset="0"/>
                <a:cs typeface="Times New Roman" pitchFamily="18" charset="0"/>
              </a:rPr>
              <a:t>и реализуется совместно с учебными и научными учреждениями республики Татарстан проект по созданию инновационного инжинирингового центра - </a:t>
            </a:r>
            <a:r>
              <a:rPr lang="ru-RU" altLang="ru-RU" sz="1300" dirty="0" err="1">
                <a:solidFill>
                  <a:srgbClr val="FF9933"/>
                </a:solidFill>
                <a:latin typeface="Times New Roman" pitchFamily="18" charset="0"/>
                <a:cs typeface="Times New Roman" pitchFamily="18" charset="0"/>
              </a:rPr>
              <a:t>Наукоград</a:t>
            </a:r>
            <a:r>
              <a:rPr lang="ru-RU" altLang="ru-RU" sz="1300" dirty="0">
                <a:solidFill>
                  <a:srgbClr val="FF9933"/>
                </a:solidFill>
                <a:latin typeface="Times New Roman" pitchFamily="18" charset="0"/>
                <a:cs typeface="Times New Roman" pitchFamily="18" charset="0"/>
              </a:rPr>
              <a:t> «Швабе» в Казани. </a:t>
            </a:r>
          </a:p>
          <a:p>
            <a:pPr eaLnBrk="1" hangingPunct="1">
              <a:lnSpc>
                <a:spcPct val="90000"/>
              </a:lnSpc>
              <a:spcBef>
                <a:spcPct val="50000"/>
              </a:spcBef>
              <a:buFont typeface="Arial" panose="020B0604020202020204" pitchFamily="34" charset="0"/>
              <a:buNone/>
            </a:pPr>
            <a:r>
              <a:rPr lang="ru-RU" altLang="ru-RU" sz="1300" b="0" dirty="0" smtClean="0">
                <a:solidFill>
                  <a:srgbClr val="000000"/>
                </a:solidFill>
                <a:latin typeface="Times New Roman" pitchFamily="18" charset="0"/>
                <a:cs typeface="Times New Roman" pitchFamily="18" charset="0"/>
              </a:rPr>
              <a:t>   </a:t>
            </a:r>
            <a:r>
              <a:rPr lang="ru-RU" altLang="ru-RU" sz="1300" b="0" dirty="0" err="1" smtClean="0">
                <a:solidFill>
                  <a:srgbClr val="000000"/>
                </a:solidFill>
                <a:latin typeface="Times New Roman" pitchFamily="18" charset="0"/>
                <a:cs typeface="Times New Roman" pitchFamily="18" charset="0"/>
              </a:rPr>
              <a:t>Наукограды</a:t>
            </a:r>
            <a:r>
              <a:rPr lang="ru-RU" altLang="ru-RU" sz="1300" b="0" dirty="0" smtClean="0">
                <a:solidFill>
                  <a:srgbClr val="000000"/>
                </a:solidFill>
                <a:latin typeface="Times New Roman" pitchFamily="18" charset="0"/>
                <a:cs typeface="Times New Roman" pitchFamily="18" charset="0"/>
              </a:rPr>
              <a:t> </a:t>
            </a:r>
            <a:r>
              <a:rPr lang="ru-RU" altLang="ru-RU" sz="1300" b="0" dirty="0">
                <a:solidFill>
                  <a:srgbClr val="000000"/>
                </a:solidFill>
                <a:latin typeface="Times New Roman" pitchFamily="18" charset="0"/>
                <a:cs typeface="Times New Roman" pitchFamily="18" charset="0"/>
              </a:rPr>
              <a:t>«Швабе» будут проводить фундаментальные и прикладные исследования, ОКР, внедрять современные системы проектирования, подготовки производства новых изделий. Инфраструктура центра будет включать научно-исследовательский комплекс, международный выставочный центр, </a:t>
            </a:r>
            <a:r>
              <a:rPr lang="ru-RU" altLang="ru-RU" sz="1300" b="0" dirty="0" err="1" smtClean="0">
                <a:solidFill>
                  <a:srgbClr val="000000"/>
                </a:solidFill>
                <a:latin typeface="Times New Roman" pitchFamily="18" charset="0"/>
                <a:cs typeface="Times New Roman" pitchFamily="18" charset="0"/>
              </a:rPr>
              <a:t>гостинично</a:t>
            </a:r>
            <a:r>
              <a:rPr lang="ru-RU" altLang="ru-RU" sz="1300" b="0" dirty="0" smtClean="0">
                <a:solidFill>
                  <a:srgbClr val="000000"/>
                </a:solidFill>
                <a:latin typeface="Times New Roman" pitchFamily="18" charset="0"/>
                <a:cs typeface="Times New Roman" pitchFamily="18" charset="0"/>
              </a:rPr>
              <a:t>-жилищный </a:t>
            </a:r>
            <a:r>
              <a:rPr lang="ru-RU" altLang="ru-RU" sz="1300" b="0" dirty="0">
                <a:solidFill>
                  <a:srgbClr val="000000"/>
                </a:solidFill>
                <a:latin typeface="Times New Roman" pitchFamily="18" charset="0"/>
                <a:cs typeface="Times New Roman" pitchFamily="18" charset="0"/>
              </a:rPr>
              <a:t>комплекс и др.</a:t>
            </a:r>
          </a:p>
        </p:txBody>
      </p:sp>
      <p:pic>
        <p:nvPicPr>
          <p:cNvPr id="32" name="Picture 2" descr="Наукоград-Казань"/>
          <p:cNvPicPr>
            <a:picLocks noChangeAspect="1" noChangeArrowheads="1"/>
          </p:cNvPicPr>
          <p:nvPr/>
        </p:nvPicPr>
        <p:blipFill>
          <a:blip r:embed="rId2" cstate="print">
            <a:extLst>
              <a:ext uri="{28A0092B-C50C-407E-A947-70E740481C1C}">
                <a14:useLocalDpi xmlns:a14="http://schemas.microsoft.com/office/drawing/2010/main" val="0"/>
              </a:ext>
            </a:extLst>
          </a:blip>
          <a:srcRect l="3526"/>
          <a:stretch>
            <a:fillRect/>
          </a:stretch>
        </p:blipFill>
        <p:spPr bwMode="auto">
          <a:xfrm>
            <a:off x="335417" y="3531751"/>
            <a:ext cx="2602523" cy="234632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descr="Ноноцентр-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505" y="3548271"/>
            <a:ext cx="2687515" cy="234632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Рисунок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7990" y="3530947"/>
            <a:ext cx="2668466" cy="234632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Прямоугольник 34"/>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grpSp>
        <p:nvGrpSpPr>
          <p:cNvPr id="36" name="Группа 35"/>
          <p:cNvGrpSpPr/>
          <p:nvPr/>
        </p:nvGrpSpPr>
        <p:grpSpPr>
          <a:xfrm>
            <a:off x="0" y="5733256"/>
            <a:ext cx="9144000" cy="1124744"/>
            <a:chOff x="0" y="5733256"/>
            <a:chExt cx="9144000" cy="1124744"/>
          </a:xfrm>
        </p:grpSpPr>
        <p:pic>
          <p:nvPicPr>
            <p:cNvPr id="37" name="Picture 14" descr="Фон"/>
            <p:cNvPicPr>
              <a:picLocks noChangeAspect="1" noChangeArrowheads="1"/>
            </p:cNvPicPr>
            <p:nvPr/>
          </p:nvPicPr>
          <p:blipFill>
            <a:blip r:embed="rId5"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38" name="Picture 20" descr="Логотип"/>
            <p:cNvPicPr>
              <a:picLocks noChangeAspect="1" noChangeArrowheads="1"/>
            </p:cNvPicPr>
            <p:nvPr/>
          </p:nvPicPr>
          <p:blipFill>
            <a:blip r:embed="rId6"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2692075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449311" y="855747"/>
            <a:ext cx="8197362" cy="773112"/>
            <a:chOff x="608622" y="2367056"/>
            <a:chExt cx="8881453" cy="773367"/>
          </a:xfrm>
        </p:grpSpPr>
        <p:sp>
          <p:nvSpPr>
            <p:cNvPr id="192522" name="AutoShape 17"/>
            <p:cNvSpPr>
              <a:spLocks noChangeArrowheads="1"/>
            </p:cNvSpPr>
            <p:nvPr/>
          </p:nvSpPr>
          <p:spPr bwMode="auto">
            <a:xfrm>
              <a:off x="2217738" y="2373660"/>
              <a:ext cx="2184400" cy="763588"/>
            </a:xfrm>
            <a:prstGeom prst="chevron">
              <a:avLst>
                <a:gd name="adj" fmla="val 56155"/>
              </a:avLst>
            </a:prstGeom>
            <a:solidFill>
              <a:srgbClr val="7B98A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nchorCtr="1"/>
            <a:lstStyle>
              <a:lvl1pPr defTabSz="989013">
                <a:defRPr b="1">
                  <a:solidFill>
                    <a:schemeClr val="tx1"/>
                  </a:solidFill>
                  <a:latin typeface="Arial" panose="020B0604020202020204" pitchFamily="34" charset="0"/>
                </a:defRPr>
              </a:lvl1pPr>
              <a:lvl2pPr marL="742950" indent="-285750" defTabSz="989013">
                <a:defRPr b="1">
                  <a:solidFill>
                    <a:schemeClr val="tx1"/>
                  </a:solidFill>
                  <a:latin typeface="Arial" panose="020B0604020202020204" pitchFamily="34" charset="0"/>
                </a:defRPr>
              </a:lvl2pPr>
              <a:lvl3pPr marL="1143000" indent="-228600" defTabSz="989013">
                <a:defRPr b="1">
                  <a:solidFill>
                    <a:schemeClr val="tx1"/>
                  </a:solidFill>
                  <a:latin typeface="Arial" panose="020B0604020202020204" pitchFamily="34" charset="0"/>
                </a:defRPr>
              </a:lvl3pPr>
              <a:lvl4pPr marL="1600200" indent="-228600" defTabSz="989013">
                <a:defRPr b="1">
                  <a:solidFill>
                    <a:schemeClr val="tx1"/>
                  </a:solidFill>
                  <a:latin typeface="Arial" panose="020B0604020202020204" pitchFamily="34" charset="0"/>
                </a:defRPr>
              </a:lvl4pPr>
              <a:lvl5pPr marL="2057400" indent="-228600" defTabSz="989013">
                <a:defRPr b="1">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b="1">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b="1">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b="1">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 typeface="Times New Roman" panose="02020603050405020304" pitchFamily="18" charset="0"/>
                <a:buNone/>
              </a:pPr>
              <a:r>
                <a:rPr lang="ru-RU" altLang="ru-RU" sz="1200">
                  <a:solidFill>
                    <a:srgbClr val="FFFFFF"/>
                  </a:solidFill>
                  <a:latin typeface="Calibri" panose="020F0502020204030204" pitchFamily="34" charset="0"/>
                </a:rPr>
                <a:t>      Опытное </a:t>
              </a:r>
            </a:p>
            <a:p>
              <a:pPr eaLnBrk="1" hangingPunct="1">
                <a:buFont typeface="Times New Roman" panose="02020603050405020304" pitchFamily="18" charset="0"/>
                <a:buNone/>
              </a:pPr>
              <a:r>
                <a:rPr lang="ru-RU" altLang="ru-RU" sz="1200">
                  <a:solidFill>
                    <a:srgbClr val="FFFFFF"/>
                  </a:solidFill>
                  <a:latin typeface="Calibri" panose="020F0502020204030204" pitchFamily="34" charset="0"/>
                </a:rPr>
                <a:t>производство</a:t>
              </a:r>
            </a:p>
          </p:txBody>
        </p:sp>
        <p:sp>
          <p:nvSpPr>
            <p:cNvPr id="192523" name="AutoShape 21"/>
            <p:cNvSpPr>
              <a:spLocks noChangeArrowheads="1"/>
            </p:cNvSpPr>
            <p:nvPr/>
          </p:nvSpPr>
          <p:spPr bwMode="auto">
            <a:xfrm>
              <a:off x="7493000" y="2367056"/>
              <a:ext cx="1997075" cy="773367"/>
            </a:xfrm>
            <a:prstGeom prst="chevron">
              <a:avLst>
                <a:gd name="adj" fmla="val 57433"/>
              </a:avLst>
            </a:prstGeom>
            <a:solidFill>
              <a:srgbClr val="7B98A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nchorCtr="1"/>
            <a:lstStyle>
              <a:lvl1pPr defTabSz="989013">
                <a:defRPr b="1">
                  <a:solidFill>
                    <a:schemeClr val="tx1"/>
                  </a:solidFill>
                  <a:latin typeface="Arial" panose="020B0604020202020204" pitchFamily="34" charset="0"/>
                </a:defRPr>
              </a:lvl1pPr>
              <a:lvl2pPr marL="742950" indent="-285750" defTabSz="989013">
                <a:defRPr b="1">
                  <a:solidFill>
                    <a:schemeClr val="tx1"/>
                  </a:solidFill>
                  <a:latin typeface="Arial" panose="020B0604020202020204" pitchFamily="34" charset="0"/>
                </a:defRPr>
              </a:lvl2pPr>
              <a:lvl3pPr marL="1143000" indent="-228600" defTabSz="989013">
                <a:defRPr b="1">
                  <a:solidFill>
                    <a:schemeClr val="tx1"/>
                  </a:solidFill>
                  <a:latin typeface="Arial" panose="020B0604020202020204" pitchFamily="34" charset="0"/>
                </a:defRPr>
              </a:lvl3pPr>
              <a:lvl4pPr marL="1600200" indent="-228600" defTabSz="989013">
                <a:defRPr b="1">
                  <a:solidFill>
                    <a:schemeClr val="tx1"/>
                  </a:solidFill>
                  <a:latin typeface="Arial" panose="020B0604020202020204" pitchFamily="34" charset="0"/>
                </a:defRPr>
              </a:lvl4pPr>
              <a:lvl5pPr marL="2057400" indent="-228600" defTabSz="989013">
                <a:defRPr b="1">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b="1">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b="1">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b="1">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buFont typeface="Times New Roman" panose="02020603050405020304" pitchFamily="18" charset="0"/>
                <a:buNone/>
              </a:pPr>
              <a:r>
                <a:rPr lang="ru-RU" altLang="ru-RU" sz="1200" dirty="0">
                  <a:solidFill>
                    <a:srgbClr val="FFFFFF"/>
                  </a:solidFill>
                  <a:latin typeface="Calibri" panose="020F0502020204030204" pitchFamily="34" charset="0"/>
                </a:rPr>
                <a:t>        </a:t>
              </a:r>
              <a:r>
                <a:rPr lang="ru-RU" altLang="ru-RU" sz="1200" dirty="0" smtClean="0">
                  <a:solidFill>
                    <a:srgbClr val="FFFFFF"/>
                  </a:solidFill>
                  <a:latin typeface="Calibri" panose="020F0502020204030204" pitchFamily="34" charset="0"/>
                </a:rPr>
                <a:t>Сервисное  </a:t>
              </a:r>
              <a:endParaRPr lang="ru-RU" altLang="ru-RU" sz="1200" dirty="0">
                <a:solidFill>
                  <a:srgbClr val="FFFFFF"/>
                </a:solidFill>
                <a:latin typeface="Calibri" panose="020F0502020204030204" pitchFamily="34" charset="0"/>
              </a:endParaRPr>
            </a:p>
            <a:p>
              <a:pPr algn="ctr" eaLnBrk="1" hangingPunct="1">
                <a:buFont typeface="Times New Roman" panose="02020603050405020304" pitchFamily="18" charset="0"/>
                <a:buNone/>
              </a:pPr>
              <a:r>
                <a:rPr lang="ru-RU" altLang="ru-RU" sz="1200" dirty="0">
                  <a:solidFill>
                    <a:srgbClr val="FFFFFF"/>
                  </a:solidFill>
                  <a:latin typeface="Calibri" panose="020F0502020204030204" pitchFamily="34" charset="0"/>
                </a:rPr>
                <a:t>       обслуживание</a:t>
              </a:r>
            </a:p>
          </p:txBody>
        </p:sp>
        <p:sp>
          <p:nvSpPr>
            <p:cNvPr id="192524" name="AutoShape 18"/>
            <p:cNvSpPr>
              <a:spLocks noChangeArrowheads="1"/>
            </p:cNvSpPr>
            <p:nvPr/>
          </p:nvSpPr>
          <p:spPr bwMode="auto">
            <a:xfrm>
              <a:off x="608622" y="2373660"/>
              <a:ext cx="1893887" cy="763588"/>
            </a:xfrm>
            <a:prstGeom prst="chevron">
              <a:avLst>
                <a:gd name="adj" fmla="val 57126"/>
              </a:avLst>
            </a:prstGeom>
            <a:solidFill>
              <a:srgbClr val="7B98A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nchorCtr="1"/>
            <a:lstStyle>
              <a:lvl1pPr defTabSz="989013">
                <a:defRPr b="1">
                  <a:solidFill>
                    <a:schemeClr val="tx1"/>
                  </a:solidFill>
                  <a:latin typeface="Arial" panose="020B0604020202020204" pitchFamily="34" charset="0"/>
                </a:defRPr>
              </a:lvl1pPr>
              <a:lvl2pPr marL="742950" indent="-285750" defTabSz="989013">
                <a:defRPr b="1">
                  <a:solidFill>
                    <a:schemeClr val="tx1"/>
                  </a:solidFill>
                  <a:latin typeface="Arial" panose="020B0604020202020204" pitchFamily="34" charset="0"/>
                </a:defRPr>
              </a:lvl2pPr>
              <a:lvl3pPr marL="1143000" indent="-228600" defTabSz="989013">
                <a:defRPr b="1">
                  <a:solidFill>
                    <a:schemeClr val="tx1"/>
                  </a:solidFill>
                  <a:latin typeface="Arial" panose="020B0604020202020204" pitchFamily="34" charset="0"/>
                </a:defRPr>
              </a:lvl3pPr>
              <a:lvl4pPr marL="1600200" indent="-228600" defTabSz="989013">
                <a:defRPr b="1">
                  <a:solidFill>
                    <a:schemeClr val="tx1"/>
                  </a:solidFill>
                  <a:latin typeface="Arial" panose="020B0604020202020204" pitchFamily="34" charset="0"/>
                </a:defRPr>
              </a:lvl4pPr>
              <a:lvl5pPr marL="2057400" indent="-228600" defTabSz="989013">
                <a:defRPr b="1">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b="1">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b="1">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b="1">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buFont typeface="Times New Roman" panose="02020603050405020304" pitchFamily="18" charset="0"/>
                <a:buNone/>
              </a:pPr>
              <a:r>
                <a:rPr lang="ru-RU" altLang="ru-RU" sz="1200">
                  <a:solidFill>
                    <a:srgbClr val="FFFFFF"/>
                  </a:solidFill>
                  <a:latin typeface="Calibri" panose="020F0502020204030204" pitchFamily="34" charset="0"/>
                </a:rPr>
                <a:t>      Фундаментальные </a:t>
              </a:r>
            </a:p>
            <a:p>
              <a:pPr algn="ctr" eaLnBrk="1" hangingPunct="1">
                <a:buFont typeface="Times New Roman" panose="02020603050405020304" pitchFamily="18" charset="0"/>
                <a:buNone/>
              </a:pPr>
              <a:r>
                <a:rPr lang="ru-RU" altLang="ru-RU" sz="1200">
                  <a:solidFill>
                    <a:srgbClr val="FFFFFF"/>
                  </a:solidFill>
                  <a:latin typeface="Calibri" panose="020F0502020204030204" pitchFamily="34" charset="0"/>
                </a:rPr>
                <a:t>исследования</a:t>
              </a:r>
            </a:p>
            <a:p>
              <a:pPr algn="ctr" eaLnBrk="1" hangingPunct="1">
                <a:buFont typeface="Times New Roman" panose="02020603050405020304" pitchFamily="18" charset="0"/>
                <a:buNone/>
              </a:pPr>
              <a:r>
                <a:rPr lang="ru-RU" altLang="ru-RU" sz="1200">
                  <a:solidFill>
                    <a:srgbClr val="FFFFFF"/>
                  </a:solidFill>
                  <a:latin typeface="Calibri" panose="020F0502020204030204" pitchFamily="34" charset="0"/>
                </a:rPr>
                <a:t> и НИОКР</a:t>
              </a:r>
            </a:p>
          </p:txBody>
        </p:sp>
        <p:sp>
          <p:nvSpPr>
            <p:cNvPr id="192525" name="AutoShape 19"/>
            <p:cNvSpPr>
              <a:spLocks noChangeArrowheads="1"/>
            </p:cNvSpPr>
            <p:nvPr/>
          </p:nvSpPr>
          <p:spPr bwMode="auto">
            <a:xfrm>
              <a:off x="4122738" y="2377130"/>
              <a:ext cx="2008187" cy="763293"/>
            </a:xfrm>
            <a:prstGeom prst="chevron">
              <a:avLst>
                <a:gd name="adj" fmla="val 56151"/>
              </a:avLst>
            </a:prstGeom>
            <a:solidFill>
              <a:srgbClr val="7B98A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nchorCtr="1"/>
            <a:lstStyle>
              <a:lvl1pPr defTabSz="989013">
                <a:defRPr b="1">
                  <a:solidFill>
                    <a:schemeClr val="tx1"/>
                  </a:solidFill>
                  <a:latin typeface="Arial" panose="020B0604020202020204" pitchFamily="34" charset="0"/>
                </a:defRPr>
              </a:lvl1pPr>
              <a:lvl2pPr marL="742950" indent="-285750" defTabSz="989013">
                <a:defRPr b="1">
                  <a:solidFill>
                    <a:schemeClr val="tx1"/>
                  </a:solidFill>
                  <a:latin typeface="Arial" panose="020B0604020202020204" pitchFamily="34" charset="0"/>
                </a:defRPr>
              </a:lvl2pPr>
              <a:lvl3pPr marL="1143000" indent="-228600" defTabSz="989013">
                <a:defRPr b="1">
                  <a:solidFill>
                    <a:schemeClr val="tx1"/>
                  </a:solidFill>
                  <a:latin typeface="Arial" panose="020B0604020202020204" pitchFamily="34" charset="0"/>
                </a:defRPr>
              </a:lvl3pPr>
              <a:lvl4pPr marL="1600200" indent="-228600" defTabSz="989013">
                <a:defRPr b="1">
                  <a:solidFill>
                    <a:schemeClr val="tx1"/>
                  </a:solidFill>
                  <a:latin typeface="Arial" panose="020B0604020202020204" pitchFamily="34" charset="0"/>
                </a:defRPr>
              </a:lvl4pPr>
              <a:lvl5pPr marL="2057400" indent="-228600" defTabSz="989013">
                <a:defRPr b="1">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b="1">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b="1">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b="1">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 typeface="Times New Roman" panose="02020603050405020304" pitchFamily="18" charset="0"/>
                <a:buNone/>
              </a:pPr>
              <a:r>
                <a:rPr lang="ru-RU" altLang="ru-RU" sz="1200" dirty="0">
                  <a:solidFill>
                    <a:srgbClr val="FFFFFF"/>
                  </a:solidFill>
                  <a:latin typeface="Calibri" panose="020F0502020204030204" pitchFamily="34" charset="0"/>
                </a:rPr>
                <a:t>      Серийное </a:t>
              </a:r>
            </a:p>
            <a:p>
              <a:pPr eaLnBrk="1" hangingPunct="1">
                <a:buFont typeface="Times New Roman" panose="02020603050405020304" pitchFamily="18" charset="0"/>
                <a:buNone/>
              </a:pPr>
              <a:r>
                <a:rPr lang="ru-RU" altLang="ru-RU" sz="1200" dirty="0">
                  <a:solidFill>
                    <a:srgbClr val="FFFFFF"/>
                  </a:solidFill>
                  <a:latin typeface="Calibri" panose="020F0502020204030204" pitchFamily="34" charset="0"/>
                </a:rPr>
                <a:t>производство</a:t>
              </a:r>
            </a:p>
          </p:txBody>
        </p:sp>
        <p:sp>
          <p:nvSpPr>
            <p:cNvPr id="192526" name="AutoShape 20"/>
            <p:cNvSpPr>
              <a:spLocks noChangeArrowheads="1"/>
            </p:cNvSpPr>
            <p:nvPr/>
          </p:nvSpPr>
          <p:spPr bwMode="auto">
            <a:xfrm>
              <a:off x="5837238" y="2367558"/>
              <a:ext cx="1949450" cy="763340"/>
            </a:xfrm>
            <a:prstGeom prst="chevron">
              <a:avLst>
                <a:gd name="adj" fmla="val 58147"/>
              </a:avLst>
            </a:prstGeom>
            <a:solidFill>
              <a:srgbClr val="7B98AC"/>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wrap="none" anchor="ctr" anchorCtr="1"/>
            <a:lstStyle>
              <a:lvl1pPr defTabSz="989013">
                <a:defRPr b="1">
                  <a:solidFill>
                    <a:schemeClr val="tx1"/>
                  </a:solidFill>
                  <a:latin typeface="Arial" panose="020B0604020202020204" pitchFamily="34" charset="0"/>
                </a:defRPr>
              </a:lvl1pPr>
              <a:lvl2pPr marL="742950" indent="-285750" defTabSz="989013">
                <a:defRPr b="1">
                  <a:solidFill>
                    <a:schemeClr val="tx1"/>
                  </a:solidFill>
                  <a:latin typeface="Arial" panose="020B0604020202020204" pitchFamily="34" charset="0"/>
                </a:defRPr>
              </a:lvl2pPr>
              <a:lvl3pPr marL="1143000" indent="-228600" defTabSz="989013">
                <a:defRPr b="1">
                  <a:solidFill>
                    <a:schemeClr val="tx1"/>
                  </a:solidFill>
                  <a:latin typeface="Arial" panose="020B0604020202020204" pitchFamily="34" charset="0"/>
                </a:defRPr>
              </a:lvl3pPr>
              <a:lvl4pPr marL="1600200" indent="-228600" defTabSz="989013">
                <a:defRPr b="1">
                  <a:solidFill>
                    <a:schemeClr val="tx1"/>
                  </a:solidFill>
                  <a:latin typeface="Arial" panose="020B0604020202020204" pitchFamily="34" charset="0"/>
                </a:defRPr>
              </a:lvl4pPr>
              <a:lvl5pPr marL="2057400" indent="-228600" defTabSz="989013">
                <a:defRPr b="1">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b="1">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b="1">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b="1">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buFont typeface="Times New Roman" panose="02020603050405020304" pitchFamily="18" charset="0"/>
                <a:buNone/>
              </a:pPr>
              <a:r>
                <a:rPr lang="ru-RU" altLang="ru-RU" sz="1200">
                  <a:solidFill>
                    <a:srgbClr val="FFFFFF"/>
                  </a:solidFill>
                  <a:latin typeface="Calibri" panose="020F0502020204030204" pitchFamily="34" charset="0"/>
                </a:rPr>
                <a:t>      Продажи </a:t>
              </a:r>
            </a:p>
          </p:txBody>
        </p:sp>
      </p:grpSp>
      <p:sp>
        <p:nvSpPr>
          <p:cNvPr id="192518" name="Text Box 46"/>
          <p:cNvSpPr txBox="1">
            <a:spLocks noChangeArrowheads="1"/>
          </p:cNvSpPr>
          <p:nvPr/>
        </p:nvSpPr>
        <p:spPr bwMode="auto">
          <a:xfrm rot="10800000" flipV="1">
            <a:off x="334266" y="511036"/>
            <a:ext cx="8594784"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lnSpc>
                <a:spcPct val="80000"/>
              </a:lnSpc>
              <a:defRPr/>
            </a:pPr>
            <a:r>
              <a:rPr lang="ru-RU" altLang="ru-RU" sz="2000" dirty="0">
                <a:solidFill>
                  <a:srgbClr val="F28B00"/>
                </a:solidFill>
                <a:latin typeface="Calibri" pitchFamily="34" charset="0"/>
                <a:cs typeface="Arial" charset="0"/>
              </a:rPr>
              <a:t>Холдинг реализует полный жизненный </a:t>
            </a:r>
            <a:r>
              <a:rPr lang="ru-RU" altLang="ru-RU" sz="2000" dirty="0" smtClean="0">
                <a:solidFill>
                  <a:srgbClr val="F28B00"/>
                </a:solidFill>
                <a:latin typeface="Calibri" pitchFamily="34" charset="0"/>
                <a:cs typeface="Arial" charset="0"/>
              </a:rPr>
              <a:t>цикл продукции и оборудования</a:t>
            </a:r>
            <a:endParaRPr lang="ru-RU" altLang="ru-RU" sz="2000" dirty="0">
              <a:solidFill>
                <a:srgbClr val="F28B00"/>
              </a:solidFill>
              <a:latin typeface="Calibri" pitchFamily="34" charset="0"/>
              <a:cs typeface="Arial" charset="0"/>
            </a:endParaRPr>
          </a:p>
        </p:txBody>
      </p:sp>
      <p:sp>
        <p:nvSpPr>
          <p:cNvPr id="21" name="Line 4"/>
          <p:cNvSpPr>
            <a:spLocks noChangeShapeType="1"/>
          </p:cNvSpPr>
          <p:nvPr/>
        </p:nvSpPr>
        <p:spPr bwMode="auto">
          <a:xfrm>
            <a:off x="652797" y="423576"/>
            <a:ext cx="8043496" cy="0"/>
          </a:xfrm>
          <a:prstGeom prst="line">
            <a:avLst/>
          </a:prstGeom>
          <a:noFill/>
          <a:ln w="9525">
            <a:solidFill>
              <a:srgbClr val="FF1E1E"/>
            </a:solidFill>
            <a:round/>
            <a:headEnd/>
            <a:tailEnd/>
          </a:ln>
        </p:spPr>
        <p:txBody>
          <a:bodyPr/>
          <a:lstStyle/>
          <a:p>
            <a:endParaRPr lang="ru-RU"/>
          </a:p>
        </p:txBody>
      </p:sp>
      <p:sp>
        <p:nvSpPr>
          <p:cNvPr id="19" name="Номер слайда 7"/>
          <p:cNvSpPr>
            <a:spLocks noGrp="1"/>
          </p:cNvSpPr>
          <p:nvPr>
            <p:ph type="sldNum" sz="quarter" idx="12"/>
          </p:nvPr>
        </p:nvSpPr>
        <p:spPr>
          <a:xfrm>
            <a:off x="6553200" y="6381750"/>
            <a:ext cx="2133600" cy="339725"/>
          </a:xfrm>
        </p:spPr>
        <p:txBody>
          <a:bodyPr/>
          <a:lstStyle/>
          <a:p>
            <a:pPr>
              <a:defRPr/>
            </a:pPr>
            <a:r>
              <a:rPr lang="ru-RU" dirty="0" smtClean="0"/>
              <a:t>13</a:t>
            </a:r>
            <a:endParaRPr lang="ru-RU" dirty="0"/>
          </a:p>
        </p:txBody>
      </p:sp>
      <p:sp>
        <p:nvSpPr>
          <p:cNvPr id="20" name="Прямоугольник 19"/>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sp>
        <p:nvSpPr>
          <p:cNvPr id="22" name="Прямоугольник 1"/>
          <p:cNvSpPr>
            <a:spLocks noChangeArrowheads="1"/>
          </p:cNvSpPr>
          <p:nvPr/>
        </p:nvSpPr>
        <p:spPr bwMode="auto">
          <a:xfrm>
            <a:off x="195541" y="4293096"/>
            <a:ext cx="8704902" cy="156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lnSpc>
                <a:spcPct val="105000"/>
              </a:lnSpc>
            </a:pPr>
            <a:r>
              <a:rPr lang="ru-RU" altLang="ru-RU" sz="1300" b="0" dirty="0" smtClean="0">
                <a:solidFill>
                  <a:srgbClr val="000000"/>
                </a:solidFill>
                <a:cs typeface="Times New Roman" pitchFamily="18" charset="0"/>
              </a:rPr>
              <a:t>     В </a:t>
            </a:r>
            <a:r>
              <a:rPr lang="ru-RU" altLang="ru-RU" sz="1300" b="0" dirty="0">
                <a:solidFill>
                  <a:srgbClr val="000000"/>
                </a:solidFill>
                <a:cs typeface="Times New Roman" pitchFamily="18" charset="0"/>
              </a:rPr>
              <a:t>рамках комплексной программы по модернизации наружного освещения г. Нижний Тагил ОАО «ПО «УОМЗ» были выполнены следующие работы:</a:t>
            </a:r>
          </a:p>
          <a:p>
            <a:pPr algn="just">
              <a:lnSpc>
                <a:spcPct val="105000"/>
              </a:lnSpc>
            </a:pPr>
            <a:r>
              <a:rPr lang="ru-RU" altLang="ru-RU" sz="1300" b="0" dirty="0" smtClean="0">
                <a:solidFill>
                  <a:srgbClr val="000000"/>
                </a:solidFill>
                <a:cs typeface="Times New Roman" pitchFamily="18" charset="0"/>
              </a:rPr>
              <a:t>    Проектирование </a:t>
            </a:r>
            <a:r>
              <a:rPr lang="ru-RU" altLang="ru-RU" sz="1300" b="0" dirty="0">
                <a:solidFill>
                  <a:srgbClr val="000000"/>
                </a:solidFill>
                <a:cs typeface="Times New Roman" pitchFamily="18" charset="0"/>
              </a:rPr>
              <a:t>10 рабочих проектов и </a:t>
            </a:r>
            <a:r>
              <a:rPr lang="ru-RU" altLang="ru-RU" sz="1300" b="0" dirty="0" err="1">
                <a:solidFill>
                  <a:srgbClr val="000000"/>
                </a:solidFill>
                <a:cs typeface="Times New Roman" pitchFamily="18" charset="0"/>
              </a:rPr>
              <a:t>светопланировочной</a:t>
            </a:r>
            <a:r>
              <a:rPr lang="ru-RU" altLang="ru-RU" sz="1300" b="0" dirty="0">
                <a:solidFill>
                  <a:srgbClr val="000000"/>
                </a:solidFill>
                <a:cs typeface="Times New Roman" pitchFamily="18" charset="0"/>
              </a:rPr>
              <a:t> структуры </a:t>
            </a:r>
            <a:r>
              <a:rPr lang="ru-RU" altLang="ru-RU" sz="1300" b="0" dirty="0" smtClean="0">
                <a:solidFill>
                  <a:srgbClr val="000000"/>
                </a:solidFill>
                <a:cs typeface="Times New Roman" pitchFamily="18" charset="0"/>
              </a:rPr>
              <a:t>города. Замена </a:t>
            </a:r>
            <a:r>
              <a:rPr lang="ru-RU" altLang="ru-RU" sz="1300" b="0" dirty="0">
                <a:solidFill>
                  <a:srgbClr val="000000"/>
                </a:solidFill>
                <a:cs typeface="Times New Roman" pitchFamily="18" charset="0"/>
              </a:rPr>
              <a:t>1838 опор освещения со светильниками </a:t>
            </a:r>
            <a:r>
              <a:rPr lang="ru-RU" altLang="ru-RU" sz="1300" b="0" dirty="0" smtClean="0">
                <a:solidFill>
                  <a:srgbClr val="000000"/>
                </a:solidFill>
                <a:cs typeface="Times New Roman" pitchFamily="18" charset="0"/>
              </a:rPr>
              <a:t>СНД-1-УОМЗ. Замена </a:t>
            </a:r>
            <a:r>
              <a:rPr lang="ru-RU" altLang="ru-RU" sz="1300" b="0" dirty="0">
                <a:solidFill>
                  <a:srgbClr val="000000"/>
                </a:solidFill>
                <a:cs typeface="Times New Roman" pitchFamily="18" charset="0"/>
              </a:rPr>
              <a:t>1650 опор освещения со светильниками </a:t>
            </a:r>
            <a:r>
              <a:rPr lang="ru-RU" altLang="ru-RU" sz="1300" b="0" dirty="0" smtClean="0">
                <a:solidFill>
                  <a:srgbClr val="000000"/>
                </a:solidFill>
                <a:cs typeface="Times New Roman" pitchFamily="18" charset="0"/>
              </a:rPr>
              <a:t>ДКУ-98. Установка </a:t>
            </a:r>
            <a:r>
              <a:rPr lang="ru-RU" altLang="ru-RU" sz="1300" b="0" dirty="0">
                <a:solidFill>
                  <a:srgbClr val="000000"/>
                </a:solidFill>
                <a:cs typeface="Times New Roman" pitchFamily="18" charset="0"/>
              </a:rPr>
              <a:t>84 шт. светодиодных дорожных знаков </a:t>
            </a:r>
            <a:r>
              <a:rPr lang="ru-RU" altLang="ru-RU" sz="1300" b="0" dirty="0" smtClean="0">
                <a:solidFill>
                  <a:srgbClr val="000000"/>
                </a:solidFill>
                <a:cs typeface="Times New Roman" pitchFamily="18" charset="0"/>
              </a:rPr>
              <a:t>ЗНДС. Замена </a:t>
            </a:r>
            <a:r>
              <a:rPr lang="ru-RU" altLang="ru-RU" sz="1300" b="0" dirty="0">
                <a:solidFill>
                  <a:srgbClr val="000000"/>
                </a:solidFill>
                <a:cs typeface="Times New Roman" pitchFamily="18" charset="0"/>
              </a:rPr>
              <a:t>77 транспортных и 68 пешеходных ламповых светофоров на светодиодные производства ОАО «ПО «УОМЗ</a:t>
            </a:r>
            <a:r>
              <a:rPr lang="ru-RU" altLang="ru-RU" sz="1300" b="0" dirty="0" smtClean="0">
                <a:solidFill>
                  <a:srgbClr val="000000"/>
                </a:solidFill>
                <a:cs typeface="Times New Roman" pitchFamily="18" charset="0"/>
              </a:rPr>
              <a:t>».</a:t>
            </a:r>
            <a:r>
              <a:rPr lang="ru-RU" altLang="ru-RU" sz="1300" dirty="0" smtClean="0">
                <a:solidFill>
                  <a:srgbClr val="000000"/>
                </a:solidFill>
                <a:cs typeface="Times New Roman" pitchFamily="18" charset="0"/>
              </a:rPr>
              <a:t> </a:t>
            </a:r>
            <a:r>
              <a:rPr lang="ru-RU" altLang="ru-RU" sz="1300" dirty="0">
                <a:solidFill>
                  <a:srgbClr val="000000"/>
                </a:solidFill>
                <a:cs typeface="Times New Roman" pitchFamily="18" charset="0"/>
              </a:rPr>
              <a:t>Установка автоматической системы управления наружным освещением</a:t>
            </a:r>
          </a:p>
          <a:p>
            <a:pPr algn="just" eaLnBrk="1" hangingPunct="1">
              <a:lnSpc>
                <a:spcPct val="105000"/>
              </a:lnSpc>
              <a:buFont typeface="Arial" pitchFamily="34" charset="0"/>
              <a:buNone/>
            </a:pPr>
            <a:r>
              <a:rPr lang="ru-RU" altLang="ru-RU" sz="1300" b="0" dirty="0" smtClean="0">
                <a:solidFill>
                  <a:srgbClr val="000000"/>
                </a:solidFill>
                <a:cs typeface="Times New Roman" pitchFamily="18" charset="0"/>
              </a:rPr>
              <a:t>    Динамическая </a:t>
            </a:r>
            <a:r>
              <a:rPr lang="ru-RU" altLang="ru-RU" sz="1300" b="0" dirty="0">
                <a:solidFill>
                  <a:srgbClr val="000000"/>
                </a:solidFill>
                <a:cs typeface="Times New Roman" pitchFamily="18" charset="0"/>
              </a:rPr>
              <a:t>архитектурно-художественная подсветка Драматического театра и </a:t>
            </a:r>
            <a:r>
              <a:rPr lang="ru-RU" altLang="ru-RU" sz="1300" b="0" dirty="0" smtClean="0">
                <a:solidFill>
                  <a:srgbClr val="000000"/>
                </a:solidFill>
                <a:cs typeface="Times New Roman" pitchFamily="18" charset="0"/>
              </a:rPr>
              <a:t>Храма. </a:t>
            </a:r>
            <a:endParaRPr lang="ru-RU" altLang="ru-RU" sz="1300" b="0" dirty="0">
              <a:solidFill>
                <a:srgbClr val="000000"/>
              </a:solidFill>
              <a:cs typeface="Times New Roman" pitchFamily="18" charset="0"/>
            </a:endParaRPr>
          </a:p>
        </p:txBody>
      </p:sp>
      <p:sp>
        <p:nvSpPr>
          <p:cNvPr id="23" name="Rectangle 4"/>
          <p:cNvSpPr>
            <a:spLocks noChangeArrowheads="1"/>
          </p:cNvSpPr>
          <p:nvPr/>
        </p:nvSpPr>
        <p:spPr bwMode="auto">
          <a:xfrm>
            <a:off x="521989" y="1736998"/>
            <a:ext cx="8078579" cy="647700"/>
          </a:xfrm>
          <a:prstGeom prst="rect">
            <a:avLst/>
          </a:prstGeom>
          <a:noFill/>
          <a:ln w="9525">
            <a:noFill/>
            <a:miter lim="800000"/>
            <a:headEnd/>
            <a:tailEnd/>
          </a:ln>
        </p:spPr>
        <p:txBody>
          <a:bodyPr lIns="91424" tIns="45712" rIns="91424" bIns="45712"/>
          <a:lstStyle/>
          <a:p>
            <a:pPr algn="ctr"/>
            <a:r>
              <a:rPr lang="ru-RU" sz="2000" b="1" dirty="0" smtClean="0">
                <a:solidFill>
                  <a:srgbClr val="FFC000"/>
                </a:solidFill>
                <a:latin typeface="Calibri" pitchFamily="34" charset="0"/>
                <a:cs typeface="Arial" charset="0"/>
              </a:rPr>
              <a:t>Реализованный  </a:t>
            </a:r>
            <a:r>
              <a:rPr lang="ru-RU" sz="2000" b="1" dirty="0" err="1">
                <a:solidFill>
                  <a:srgbClr val="FFC000"/>
                </a:solidFill>
                <a:latin typeface="Calibri" pitchFamily="34" charset="0"/>
                <a:cs typeface="Arial" charset="0"/>
              </a:rPr>
              <a:t>энергосервисный</a:t>
            </a:r>
            <a:r>
              <a:rPr lang="ru-RU" sz="2000" b="1" dirty="0">
                <a:solidFill>
                  <a:srgbClr val="FFC000"/>
                </a:solidFill>
                <a:latin typeface="Calibri" pitchFamily="34" charset="0"/>
                <a:cs typeface="Arial" charset="0"/>
              </a:rPr>
              <a:t> </a:t>
            </a:r>
            <a:r>
              <a:rPr lang="ru-RU" sz="2000" b="1" dirty="0" smtClean="0">
                <a:solidFill>
                  <a:srgbClr val="FFC000"/>
                </a:solidFill>
                <a:latin typeface="Calibri" pitchFamily="34" charset="0"/>
                <a:cs typeface="Arial" charset="0"/>
              </a:rPr>
              <a:t>контракт</a:t>
            </a:r>
            <a:r>
              <a:rPr lang="ru-RU" sz="2000" dirty="0">
                <a:solidFill>
                  <a:srgbClr val="FFC000"/>
                </a:solidFill>
                <a:cs typeface="Times New Roman" pitchFamily="18" charset="0"/>
              </a:rPr>
              <a:t> </a:t>
            </a:r>
            <a:r>
              <a:rPr lang="ru-RU" sz="2000" b="1" dirty="0" smtClean="0">
                <a:solidFill>
                  <a:srgbClr val="FFC000"/>
                </a:solidFill>
                <a:cs typeface="Times New Roman" pitchFamily="18" charset="0"/>
              </a:rPr>
              <a:t>на ОАО </a:t>
            </a:r>
            <a:r>
              <a:rPr lang="ru-RU" sz="2000" b="1" dirty="0">
                <a:solidFill>
                  <a:srgbClr val="FFC000"/>
                </a:solidFill>
                <a:cs typeface="Times New Roman" pitchFamily="18" charset="0"/>
              </a:rPr>
              <a:t>«</a:t>
            </a:r>
            <a:r>
              <a:rPr lang="ru-RU" sz="2000" b="1" dirty="0" err="1">
                <a:solidFill>
                  <a:srgbClr val="FFC000"/>
                </a:solidFill>
                <a:cs typeface="Times New Roman" pitchFamily="18" charset="0"/>
              </a:rPr>
              <a:t>Уралхиммаш</a:t>
            </a:r>
            <a:r>
              <a:rPr lang="ru-RU" sz="2000" b="1" dirty="0" smtClean="0">
                <a:solidFill>
                  <a:srgbClr val="FFC000"/>
                </a:solidFill>
                <a:cs typeface="Times New Roman" pitchFamily="18" charset="0"/>
              </a:rPr>
              <a:t>»</a:t>
            </a:r>
            <a:endParaRPr lang="ru-RU" sz="2000" b="1" dirty="0">
              <a:solidFill>
                <a:srgbClr val="FFC000"/>
              </a:solidFill>
              <a:latin typeface="Calibri" pitchFamily="34" charset="0"/>
              <a:cs typeface="Arial" charset="0"/>
            </a:endParaRPr>
          </a:p>
        </p:txBody>
      </p:sp>
      <p:sp>
        <p:nvSpPr>
          <p:cNvPr id="4" name="Прямоугольник 3"/>
          <p:cNvSpPr/>
          <p:nvPr/>
        </p:nvSpPr>
        <p:spPr>
          <a:xfrm>
            <a:off x="217984" y="2081298"/>
            <a:ext cx="8704902" cy="1482714"/>
          </a:xfrm>
          <a:prstGeom prst="rect">
            <a:avLst/>
          </a:prstGeom>
        </p:spPr>
        <p:txBody>
          <a:bodyPr wrap="square">
            <a:spAutoFit/>
          </a:bodyPr>
          <a:lstStyle/>
          <a:p>
            <a:pPr algn="just">
              <a:lnSpc>
                <a:spcPct val="110000"/>
              </a:lnSpc>
              <a:defRPr/>
            </a:pPr>
            <a:r>
              <a:rPr lang="ru-RU" sz="1300" dirty="0" smtClean="0">
                <a:solidFill>
                  <a:srgbClr val="000000"/>
                </a:solidFill>
                <a:cs typeface="Times New Roman" pitchFamily="18" charset="0"/>
              </a:rPr>
              <a:t>     Заключен </a:t>
            </a:r>
            <a:r>
              <a:rPr lang="ru-RU" sz="1300" dirty="0">
                <a:solidFill>
                  <a:srgbClr val="000000"/>
                </a:solidFill>
                <a:cs typeface="Times New Roman" pitchFamily="18" charset="0"/>
              </a:rPr>
              <a:t>и реализован  комплексный </a:t>
            </a:r>
            <a:r>
              <a:rPr lang="ru-RU" sz="1300" dirty="0" err="1">
                <a:solidFill>
                  <a:srgbClr val="000000"/>
                </a:solidFill>
                <a:cs typeface="Times New Roman" pitchFamily="18" charset="0"/>
              </a:rPr>
              <a:t>энергосервисный</a:t>
            </a:r>
            <a:r>
              <a:rPr lang="ru-RU" sz="1300" dirty="0">
                <a:solidFill>
                  <a:srgbClr val="000000"/>
                </a:solidFill>
                <a:cs typeface="Times New Roman" pitchFamily="18" charset="0"/>
              </a:rPr>
              <a:t> контракт Объединения в интересах ОАО «</a:t>
            </a:r>
            <a:r>
              <a:rPr lang="ru-RU" sz="1300" dirty="0" err="1">
                <a:solidFill>
                  <a:srgbClr val="000000"/>
                </a:solidFill>
                <a:cs typeface="Times New Roman" pitchFamily="18" charset="0"/>
              </a:rPr>
              <a:t>Уралхиммаш</a:t>
            </a:r>
            <a:r>
              <a:rPr lang="ru-RU" sz="1300" dirty="0">
                <a:solidFill>
                  <a:srgbClr val="000000"/>
                </a:solidFill>
                <a:cs typeface="Times New Roman" pitchFamily="18" charset="0"/>
              </a:rPr>
              <a:t>» с привлечением финансовых ресурсов ОАО «ГПБ-</a:t>
            </a:r>
            <a:r>
              <a:rPr lang="ru-RU" sz="1300" dirty="0" err="1">
                <a:solidFill>
                  <a:srgbClr val="000000"/>
                </a:solidFill>
                <a:cs typeface="Times New Roman" pitchFamily="18" charset="0"/>
              </a:rPr>
              <a:t>Энергоэффект</a:t>
            </a:r>
            <a:r>
              <a:rPr lang="ru-RU" sz="1300" dirty="0">
                <a:solidFill>
                  <a:srgbClr val="000000"/>
                </a:solidFill>
                <a:cs typeface="Times New Roman" pitchFamily="18" charset="0"/>
              </a:rPr>
              <a:t>» (структура «Газпромбанка»).</a:t>
            </a:r>
          </a:p>
          <a:p>
            <a:pPr algn="just">
              <a:lnSpc>
                <a:spcPct val="95000"/>
              </a:lnSpc>
              <a:defRPr/>
            </a:pPr>
            <a:r>
              <a:rPr lang="ru-RU" sz="1300" dirty="0" smtClean="0">
                <a:solidFill>
                  <a:srgbClr val="000000"/>
                </a:solidFill>
                <a:cs typeface="Times New Roman" pitchFamily="18" charset="0"/>
              </a:rPr>
              <a:t>В </a:t>
            </a:r>
            <a:r>
              <a:rPr lang="ru-RU" sz="1300" dirty="0">
                <a:solidFill>
                  <a:srgbClr val="000000"/>
                </a:solidFill>
                <a:cs typeface="Times New Roman" pitchFamily="18" charset="0"/>
              </a:rPr>
              <a:t>рамках исполненного </a:t>
            </a:r>
            <a:r>
              <a:rPr lang="ru-RU" sz="1300" dirty="0" err="1">
                <a:solidFill>
                  <a:srgbClr val="000000"/>
                </a:solidFill>
                <a:cs typeface="Times New Roman" pitchFamily="18" charset="0"/>
              </a:rPr>
              <a:t>энергосервисного</a:t>
            </a:r>
            <a:r>
              <a:rPr lang="ru-RU" sz="1300" dirty="0">
                <a:solidFill>
                  <a:srgbClr val="000000"/>
                </a:solidFill>
                <a:cs typeface="Times New Roman" pitchFamily="18" charset="0"/>
              </a:rPr>
              <a:t> контракта ОАО «ПО «</a:t>
            </a:r>
            <a:r>
              <a:rPr lang="ru-RU" sz="1300" dirty="0" err="1">
                <a:solidFill>
                  <a:srgbClr val="000000"/>
                </a:solidFill>
                <a:cs typeface="Times New Roman" pitchFamily="18" charset="0"/>
              </a:rPr>
              <a:t>УОМЗ»была</a:t>
            </a:r>
            <a:r>
              <a:rPr lang="ru-RU" sz="1300" dirty="0">
                <a:solidFill>
                  <a:srgbClr val="000000"/>
                </a:solidFill>
                <a:cs typeface="Times New Roman" pitchFamily="18" charset="0"/>
              </a:rPr>
              <a:t> произведена реконструкция верхнего освещения цеха №3 ОАО «</a:t>
            </a:r>
            <a:r>
              <a:rPr lang="ru-RU" sz="1300" dirty="0" err="1">
                <a:solidFill>
                  <a:srgbClr val="000000"/>
                </a:solidFill>
                <a:cs typeface="Times New Roman" pitchFamily="18" charset="0"/>
              </a:rPr>
              <a:t>Уралхиммаш</a:t>
            </a:r>
            <a:r>
              <a:rPr lang="ru-RU" sz="1300" dirty="0">
                <a:solidFill>
                  <a:srgbClr val="000000"/>
                </a:solidFill>
                <a:cs typeface="Times New Roman" pitchFamily="18" charset="0"/>
              </a:rPr>
              <a:t>». В результате проведенных мероприятий энергопотребление цеха снизилось в 2, 5  раза, а </a:t>
            </a:r>
            <a:r>
              <a:rPr lang="ru-RU" sz="1300" dirty="0">
                <a:cs typeface="Times New Roman" pitchFamily="18" charset="0"/>
              </a:rPr>
              <a:t>освещенность выросла в 4 </a:t>
            </a:r>
            <a:r>
              <a:rPr lang="ru-RU" sz="1300" dirty="0" smtClean="0">
                <a:cs typeface="Times New Roman" pitchFamily="18" charset="0"/>
              </a:rPr>
              <a:t>раза. Срок </a:t>
            </a:r>
            <a:r>
              <a:rPr lang="ru-RU" sz="1300" dirty="0">
                <a:cs typeface="Times New Roman" pitchFamily="18" charset="0"/>
              </a:rPr>
              <a:t>окупаемости проекта менее 5 лет.</a:t>
            </a:r>
          </a:p>
          <a:p>
            <a:pPr algn="just">
              <a:lnSpc>
                <a:spcPct val="95000"/>
              </a:lnSpc>
              <a:defRPr/>
            </a:pPr>
            <a:r>
              <a:rPr lang="ru-RU" sz="1300" dirty="0" smtClean="0">
                <a:cs typeface="Times New Roman" pitchFamily="18" charset="0"/>
              </a:rPr>
              <a:t>    В </a:t>
            </a:r>
            <a:r>
              <a:rPr lang="ru-RU" sz="1300" dirty="0">
                <a:cs typeface="Times New Roman" pitchFamily="18" charset="0"/>
              </a:rPr>
              <a:t>настоящее время готовится к подписанию контракт на модернизацию освещения еще в двух цехах ОАО «</a:t>
            </a:r>
            <a:r>
              <a:rPr lang="ru-RU" sz="1300" dirty="0" err="1">
                <a:cs typeface="Times New Roman" pitchFamily="18" charset="0"/>
              </a:rPr>
              <a:t>Уралхиммаш</a:t>
            </a:r>
            <a:r>
              <a:rPr lang="ru-RU" sz="1300" dirty="0">
                <a:cs typeface="Times New Roman" pitchFamily="18" charset="0"/>
              </a:rPr>
              <a:t>».</a:t>
            </a:r>
          </a:p>
        </p:txBody>
      </p:sp>
      <p:sp>
        <p:nvSpPr>
          <p:cNvPr id="5" name="Прямоугольник 4"/>
          <p:cNvSpPr/>
          <p:nvPr/>
        </p:nvSpPr>
        <p:spPr>
          <a:xfrm>
            <a:off x="1168265" y="3564012"/>
            <a:ext cx="6786025" cy="707886"/>
          </a:xfrm>
          <a:prstGeom prst="rect">
            <a:avLst/>
          </a:prstGeom>
        </p:spPr>
        <p:txBody>
          <a:bodyPr wrap="none">
            <a:spAutoFit/>
          </a:bodyPr>
          <a:lstStyle/>
          <a:p>
            <a:pPr algn="ctr"/>
            <a:r>
              <a:rPr lang="ru-RU" sz="2000" b="1" dirty="0" smtClean="0">
                <a:solidFill>
                  <a:srgbClr val="F28B00"/>
                </a:solidFill>
                <a:latin typeface="Calibri" pitchFamily="34" charset="0"/>
                <a:cs typeface="Arial" charset="0"/>
              </a:rPr>
              <a:t>Подписанный и реализуемый </a:t>
            </a:r>
            <a:r>
              <a:rPr lang="ru-RU" sz="2000" b="1" dirty="0">
                <a:solidFill>
                  <a:srgbClr val="F28B00"/>
                </a:solidFill>
                <a:latin typeface="Calibri" pitchFamily="34" charset="0"/>
                <a:cs typeface="Arial" charset="0"/>
              </a:rPr>
              <a:t>контракт </a:t>
            </a:r>
            <a:r>
              <a:rPr lang="ru-RU" sz="2000" b="1" dirty="0" smtClean="0">
                <a:solidFill>
                  <a:srgbClr val="F28B00"/>
                </a:solidFill>
                <a:latin typeface="Calibri" pitchFamily="34" charset="0"/>
                <a:cs typeface="Arial" charset="0"/>
              </a:rPr>
              <a:t>жизненного </a:t>
            </a:r>
            <a:r>
              <a:rPr lang="ru-RU" sz="2000" b="1" dirty="0">
                <a:solidFill>
                  <a:srgbClr val="F28B00"/>
                </a:solidFill>
                <a:latin typeface="Calibri" pitchFamily="34" charset="0"/>
                <a:cs typeface="Arial" charset="0"/>
              </a:rPr>
              <a:t>цикла </a:t>
            </a:r>
            <a:endParaRPr lang="ru-RU" sz="2000" b="1" dirty="0" smtClean="0">
              <a:solidFill>
                <a:srgbClr val="F28B00"/>
              </a:solidFill>
              <a:latin typeface="Calibri" pitchFamily="34" charset="0"/>
              <a:cs typeface="Arial" charset="0"/>
            </a:endParaRPr>
          </a:p>
          <a:p>
            <a:pPr algn="ctr"/>
            <a:r>
              <a:rPr lang="ru-RU" sz="2000" b="1" dirty="0" smtClean="0">
                <a:solidFill>
                  <a:srgbClr val="F28B00"/>
                </a:solidFill>
                <a:latin typeface="Calibri" pitchFamily="34" charset="0"/>
                <a:cs typeface="Arial" charset="0"/>
              </a:rPr>
              <a:t> с Администрацией г. Нижний Тагил</a:t>
            </a:r>
            <a:endParaRPr lang="ru-RU" sz="2000" b="1" dirty="0">
              <a:solidFill>
                <a:srgbClr val="F28B00"/>
              </a:solidFill>
              <a:latin typeface="Calibri" pitchFamily="34" charset="0"/>
              <a:cs typeface="Arial" charset="0"/>
            </a:endParaRPr>
          </a:p>
        </p:txBody>
      </p:sp>
      <p:grpSp>
        <p:nvGrpSpPr>
          <p:cNvPr id="24" name="Группа 23"/>
          <p:cNvGrpSpPr/>
          <p:nvPr/>
        </p:nvGrpSpPr>
        <p:grpSpPr>
          <a:xfrm>
            <a:off x="0" y="5733256"/>
            <a:ext cx="9144000" cy="1124744"/>
            <a:chOff x="0" y="5733256"/>
            <a:chExt cx="9144000" cy="1124744"/>
          </a:xfrm>
        </p:grpSpPr>
        <p:pic>
          <p:nvPicPr>
            <p:cNvPr id="25" name="Picture 14" descr="Фон"/>
            <p:cNvPicPr>
              <a:picLocks noChangeAspect="1" noChangeArrowheads="1"/>
            </p:cNvPicPr>
            <p:nvPr/>
          </p:nvPicPr>
          <p:blipFill>
            <a:blip r:embed="rId3"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26" name="Picture 20" descr="Логотип"/>
            <p:cNvPicPr>
              <a:picLocks noChangeAspect="1" noChangeArrowheads="1"/>
            </p:cNvPicPr>
            <p:nvPr/>
          </p:nvPicPr>
          <p:blipFill>
            <a:blip r:embed="rId4"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30158328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Line 14"/>
          <p:cNvSpPr>
            <a:spLocks noChangeShapeType="1"/>
          </p:cNvSpPr>
          <p:nvPr/>
        </p:nvSpPr>
        <p:spPr bwMode="auto">
          <a:xfrm>
            <a:off x="301626" y="405245"/>
            <a:ext cx="8353425" cy="0"/>
          </a:xfrm>
          <a:prstGeom prst="line">
            <a:avLst/>
          </a:prstGeom>
          <a:noFill/>
          <a:ln w="9525">
            <a:solidFill>
              <a:srgbClr val="FF1E1E"/>
            </a:solidFill>
            <a:round/>
            <a:headEnd/>
            <a:tailEnd/>
          </a:ln>
        </p:spPr>
        <p:txBody>
          <a:bodyPr/>
          <a:lstStyle/>
          <a:p>
            <a:endParaRPr lang="ru-RU"/>
          </a:p>
        </p:txBody>
      </p:sp>
      <p:sp>
        <p:nvSpPr>
          <p:cNvPr id="8" name="Номер слайда 7"/>
          <p:cNvSpPr>
            <a:spLocks noGrp="1"/>
          </p:cNvSpPr>
          <p:nvPr>
            <p:ph type="sldNum" sz="quarter" idx="12"/>
          </p:nvPr>
        </p:nvSpPr>
        <p:spPr/>
        <p:txBody>
          <a:bodyPr/>
          <a:lstStyle/>
          <a:p>
            <a:pPr>
              <a:defRPr/>
            </a:pPr>
            <a:fld id="{542215E3-79A7-4582-A066-440D5A296B77}" type="slidenum">
              <a:rPr lang="ru-RU" smtClean="0"/>
              <a:pPr>
                <a:defRPr/>
              </a:pPr>
              <a:t>8</a:t>
            </a:fld>
            <a:endParaRPr lang="ru-RU" dirty="0"/>
          </a:p>
        </p:txBody>
      </p:sp>
      <p:sp>
        <p:nvSpPr>
          <p:cNvPr id="10" name="Прямоугольник 9"/>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sp>
        <p:nvSpPr>
          <p:cNvPr id="11" name="Rectangle 2"/>
          <p:cNvSpPr>
            <a:spLocks noChangeArrowheads="1"/>
          </p:cNvSpPr>
          <p:nvPr/>
        </p:nvSpPr>
        <p:spPr bwMode="auto">
          <a:xfrm>
            <a:off x="333431" y="478994"/>
            <a:ext cx="8604250" cy="381755"/>
          </a:xfrm>
          <a:prstGeom prst="rect">
            <a:avLst/>
          </a:prstGeom>
          <a:noFill/>
          <a:ln w="9525">
            <a:noFill/>
            <a:miter lim="800000"/>
            <a:headEnd/>
            <a:tailEnd/>
          </a:ln>
        </p:spPr>
        <p:txBody>
          <a:bodyPr lIns="91424" tIns="45712" rIns="91424" bIns="45712">
            <a:spAutoFit/>
          </a:bodyPr>
          <a:lstStyle/>
          <a:p>
            <a:pPr algn="ctr" defTabSz="1042988" eaLnBrk="0" hangingPunct="0">
              <a:lnSpc>
                <a:spcPct val="110000"/>
              </a:lnSpc>
              <a:defRPr/>
            </a:pPr>
            <a:r>
              <a:rPr lang="ru-RU" sz="1800" b="1" dirty="0" smtClean="0">
                <a:solidFill>
                  <a:srgbClr val="F28B00"/>
                </a:solidFill>
                <a:latin typeface="Calibri" pitchFamily="34" charset="0"/>
                <a:cs typeface="Arial" charset="0"/>
              </a:rPr>
              <a:t>Вопросы по основным проблемам связанных с </a:t>
            </a:r>
            <a:r>
              <a:rPr lang="ru-RU" sz="1800" b="1" dirty="0" err="1" smtClean="0">
                <a:solidFill>
                  <a:srgbClr val="F28B00"/>
                </a:solidFill>
                <a:latin typeface="Calibri" pitchFamily="34" charset="0"/>
                <a:cs typeface="Arial" charset="0"/>
              </a:rPr>
              <a:t>энергосервисными</a:t>
            </a:r>
            <a:r>
              <a:rPr lang="ru-RU" sz="1800" b="1" dirty="0" smtClean="0">
                <a:solidFill>
                  <a:srgbClr val="F28B00"/>
                </a:solidFill>
                <a:latin typeface="Calibri" pitchFamily="34" charset="0"/>
                <a:cs typeface="Arial" charset="0"/>
              </a:rPr>
              <a:t> контрактами</a:t>
            </a:r>
            <a:endParaRPr lang="ru-RU" sz="1800" b="1" dirty="0">
              <a:solidFill>
                <a:srgbClr val="F28B00"/>
              </a:solidFill>
              <a:latin typeface="Calibri" pitchFamily="34" charset="0"/>
              <a:cs typeface="Arial" charset="0"/>
            </a:endParaRPr>
          </a:p>
        </p:txBody>
      </p:sp>
      <p:sp>
        <p:nvSpPr>
          <p:cNvPr id="4" name="Прямоугольник 3"/>
          <p:cNvSpPr/>
          <p:nvPr/>
        </p:nvSpPr>
        <p:spPr>
          <a:xfrm>
            <a:off x="301626" y="849422"/>
            <a:ext cx="8604250" cy="4093428"/>
          </a:xfrm>
          <a:prstGeom prst="rect">
            <a:avLst/>
          </a:prstGeom>
        </p:spPr>
        <p:txBody>
          <a:bodyPr wrap="square">
            <a:spAutoFit/>
          </a:bodyPr>
          <a:lstStyle/>
          <a:p>
            <a:r>
              <a:rPr lang="ru-RU" sz="1300" dirty="0" smtClean="0"/>
              <a:t>    </a:t>
            </a:r>
            <a:r>
              <a:rPr lang="ru-RU" sz="1300" b="1" u="sng" dirty="0" smtClean="0"/>
              <a:t>Потребность 1: </a:t>
            </a:r>
          </a:p>
          <a:p>
            <a:r>
              <a:rPr lang="ru-RU" sz="1300" dirty="0"/>
              <a:t> </a:t>
            </a:r>
            <a:r>
              <a:rPr lang="ru-RU" sz="1300" dirty="0" smtClean="0"/>
              <a:t>   Для </a:t>
            </a:r>
            <a:r>
              <a:rPr lang="ru-RU" sz="1300" dirty="0"/>
              <a:t>заключения энергосберегающих долгосрочных контрактов, необходимо выполнение комплекса работ, а именно: проектирование; выполнение строительных и монтажных работ, в том числе комплектация объектов технологическим и инженерным оборудованием; ввод объекта в эксплуатацию, что по Постановлению Госстроя СССР от 10.11.1989 № 147 (действующий) – наш пункт 2.3 объекты энергетики – называется строительство «под ключ». Рекомендуется выполнение вышеуказанного комплекса работ одним подрядчиком, что по нормам 44-ФЗ не возможно в рамках одного контракта. Заказчики очень активно используют вышеуказанное Постановление при формировании предмета торгов, указывая в составе одного лота работы и услуги по строительству объекта «под ключ» с перечислением проектирования, строительства, поставки оборудования, техники и прочего, необходимого по мнению заказчика, для получения готового к эксплуатации объекта, что противоречит  действующему законодательству и возникает много недовольных. Конфликт между возможностью применения указанного в конкурсной документации строительного метода и требованиями, предъявляемыми к торгам Законом № 44-ФЗ и Федеральным законом от 26.07.2006 № 135-ФЗ «О защите конкуренции». Антимонопольные органы, рассматривая жалобы недовольных участников торгов, признают заказчика нарушившим положения о содержании документации Закона № 44-ФЗ, а также пункта 3 статьи 17 Закона о конкуренции «Наряду с установленными </a:t>
            </a:r>
            <a:r>
              <a:rPr lang="ru-RU" sz="1300" u="sng" dirty="0">
                <a:hlinkClick r:id="rId2" tooltip="Ссылка на текущий документ"/>
              </a:rPr>
              <a:t>частями 1</a:t>
            </a:r>
            <a:r>
              <a:rPr lang="ru-RU" sz="1300" dirty="0"/>
              <a:t> и </a:t>
            </a:r>
            <a:r>
              <a:rPr lang="ru-RU" sz="1300" u="sng" dirty="0">
                <a:hlinkClick r:id="rId3" tooltip="Ссылка на текущий документ"/>
              </a:rPr>
              <a:t>2</a:t>
            </a:r>
            <a:r>
              <a:rPr lang="ru-RU" sz="1300" dirty="0"/>
              <a:t> настоящей статьи запретами при проведении торгов, запроса котировок, запроса предложений в случае закупок товаров, работ, услуг для обеспечения государственных и муниципальных нужд запрещается ограничение конкуренции между участниками торгов, участниками запроса котировок, участниками запроса предложений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 запроса котировок, запроса предложений». </a:t>
            </a:r>
          </a:p>
        </p:txBody>
      </p:sp>
      <p:sp>
        <p:nvSpPr>
          <p:cNvPr id="5" name="Прямоугольник 4"/>
          <p:cNvSpPr/>
          <p:nvPr/>
        </p:nvSpPr>
        <p:spPr>
          <a:xfrm>
            <a:off x="434803" y="4846523"/>
            <a:ext cx="8354440" cy="1092607"/>
          </a:xfrm>
          <a:prstGeom prst="rect">
            <a:avLst/>
          </a:prstGeom>
        </p:spPr>
        <p:txBody>
          <a:bodyPr wrap="square">
            <a:spAutoFit/>
          </a:bodyPr>
          <a:lstStyle/>
          <a:p>
            <a:r>
              <a:rPr lang="ru-RU" sz="1300" b="1" u="sng" dirty="0"/>
              <a:t>Предложение:</a:t>
            </a:r>
            <a:endParaRPr lang="ru-RU" sz="1300" dirty="0"/>
          </a:p>
          <a:p>
            <a:r>
              <a:rPr lang="ru-RU" sz="1300" dirty="0" smtClean="0"/>
              <a:t>   - </a:t>
            </a:r>
            <a:r>
              <a:rPr lang="ru-RU" sz="1300" dirty="0"/>
              <a:t>Данную проблему очень важно решить на законодательном уровне, так как разные подрядчики не смогут в большинстве случаев сделать работы в соответствии с требованиями заложенными первоначально Заказчиком при формировании потребности выполнения работ. Следовательно, при заключении долгосрочных контрактов жизненного цикла предусмотреть возможность объединения комплекса работ в один контракт.</a:t>
            </a:r>
          </a:p>
        </p:txBody>
      </p:sp>
      <p:grpSp>
        <p:nvGrpSpPr>
          <p:cNvPr id="14" name="Группа 13"/>
          <p:cNvGrpSpPr/>
          <p:nvPr/>
        </p:nvGrpSpPr>
        <p:grpSpPr>
          <a:xfrm>
            <a:off x="0" y="5733256"/>
            <a:ext cx="9144000" cy="1124744"/>
            <a:chOff x="0" y="5733256"/>
            <a:chExt cx="9144000" cy="1124744"/>
          </a:xfrm>
        </p:grpSpPr>
        <p:pic>
          <p:nvPicPr>
            <p:cNvPr id="15" name="Picture 14" descr="Фон"/>
            <p:cNvPicPr>
              <a:picLocks noChangeAspect="1" noChangeArrowheads="1"/>
            </p:cNvPicPr>
            <p:nvPr/>
          </p:nvPicPr>
          <p:blipFill>
            <a:blip r:embed="rId4"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16" name="Picture 20" descr="Логотип"/>
            <p:cNvPicPr>
              <a:picLocks noChangeAspect="1" noChangeArrowheads="1"/>
            </p:cNvPicPr>
            <p:nvPr/>
          </p:nvPicPr>
          <p:blipFill>
            <a:blip r:embed="rId5" cstate="print"/>
            <a:srcRect/>
            <a:stretch>
              <a:fillRect/>
            </a:stretch>
          </p:blipFill>
          <p:spPr bwMode="auto">
            <a:xfrm>
              <a:off x="179512" y="5949280"/>
              <a:ext cx="2700338" cy="72866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14"/>
          <p:cNvSpPr>
            <a:spLocks noChangeShapeType="1"/>
          </p:cNvSpPr>
          <p:nvPr/>
        </p:nvSpPr>
        <p:spPr bwMode="auto">
          <a:xfrm>
            <a:off x="611188" y="404813"/>
            <a:ext cx="8353425" cy="0"/>
          </a:xfrm>
          <a:prstGeom prst="line">
            <a:avLst/>
          </a:prstGeom>
          <a:noFill/>
          <a:ln w="9525">
            <a:solidFill>
              <a:srgbClr val="FF1E1E"/>
            </a:solidFill>
            <a:round/>
            <a:headEnd/>
            <a:tailEnd/>
          </a:ln>
        </p:spPr>
        <p:txBody>
          <a:bodyPr/>
          <a:lstStyle/>
          <a:p>
            <a:endParaRPr lang="ru-RU"/>
          </a:p>
        </p:txBody>
      </p:sp>
      <p:sp>
        <p:nvSpPr>
          <p:cNvPr id="8" name="Номер слайда 7"/>
          <p:cNvSpPr>
            <a:spLocks noGrp="1"/>
          </p:cNvSpPr>
          <p:nvPr>
            <p:ph type="sldNum" sz="quarter" idx="12"/>
          </p:nvPr>
        </p:nvSpPr>
        <p:spPr/>
        <p:txBody>
          <a:bodyPr/>
          <a:lstStyle/>
          <a:p>
            <a:pPr>
              <a:defRPr/>
            </a:pPr>
            <a:fld id="{D46E37BE-6890-40FD-942A-BD3313A069FA}" type="slidenum">
              <a:rPr lang="ru-RU" smtClean="0"/>
              <a:pPr>
                <a:defRPr/>
              </a:pPr>
              <a:t>9</a:t>
            </a:fld>
            <a:endParaRPr lang="ru-RU" dirty="0"/>
          </a:p>
        </p:txBody>
      </p:sp>
      <p:sp>
        <p:nvSpPr>
          <p:cNvPr id="10" name="Rectangle 2"/>
          <p:cNvSpPr>
            <a:spLocks noChangeArrowheads="1"/>
          </p:cNvSpPr>
          <p:nvPr/>
        </p:nvSpPr>
        <p:spPr bwMode="auto">
          <a:xfrm>
            <a:off x="333431" y="494235"/>
            <a:ext cx="8604250" cy="381755"/>
          </a:xfrm>
          <a:prstGeom prst="rect">
            <a:avLst/>
          </a:prstGeom>
          <a:noFill/>
          <a:ln w="9525">
            <a:noFill/>
            <a:miter lim="800000"/>
            <a:headEnd/>
            <a:tailEnd/>
          </a:ln>
        </p:spPr>
        <p:txBody>
          <a:bodyPr lIns="91424" tIns="45712" rIns="91424" bIns="45712">
            <a:spAutoFit/>
          </a:bodyPr>
          <a:lstStyle/>
          <a:p>
            <a:pPr algn="ctr" defTabSz="1042988" eaLnBrk="0" hangingPunct="0">
              <a:lnSpc>
                <a:spcPct val="110000"/>
              </a:lnSpc>
              <a:defRPr/>
            </a:pPr>
            <a:r>
              <a:rPr lang="ru-RU" sz="1800" b="1" dirty="0" smtClean="0">
                <a:solidFill>
                  <a:srgbClr val="F28B00"/>
                </a:solidFill>
                <a:latin typeface="Calibri" pitchFamily="34" charset="0"/>
                <a:cs typeface="Arial" charset="0"/>
              </a:rPr>
              <a:t>Вопросы по основным проблемам связанных с </a:t>
            </a:r>
            <a:r>
              <a:rPr lang="ru-RU" sz="1800" b="1" dirty="0" err="1" smtClean="0">
                <a:solidFill>
                  <a:srgbClr val="F28B00"/>
                </a:solidFill>
                <a:latin typeface="Calibri" pitchFamily="34" charset="0"/>
                <a:cs typeface="Arial" charset="0"/>
              </a:rPr>
              <a:t>энергосервисными</a:t>
            </a:r>
            <a:r>
              <a:rPr lang="ru-RU" sz="1800" b="1" dirty="0" smtClean="0">
                <a:solidFill>
                  <a:srgbClr val="F28B00"/>
                </a:solidFill>
                <a:latin typeface="Calibri" pitchFamily="34" charset="0"/>
                <a:cs typeface="Arial" charset="0"/>
              </a:rPr>
              <a:t> контрактами</a:t>
            </a:r>
            <a:endParaRPr lang="ru-RU" sz="1800" b="1" dirty="0">
              <a:solidFill>
                <a:srgbClr val="F28B00"/>
              </a:solidFill>
              <a:latin typeface="Calibri" pitchFamily="34" charset="0"/>
              <a:cs typeface="Arial" charset="0"/>
            </a:endParaRPr>
          </a:p>
        </p:txBody>
      </p:sp>
      <p:sp>
        <p:nvSpPr>
          <p:cNvPr id="11" name="Прямоугольник 10"/>
          <p:cNvSpPr/>
          <p:nvPr/>
        </p:nvSpPr>
        <p:spPr>
          <a:xfrm>
            <a:off x="971600" y="97468"/>
            <a:ext cx="7848872" cy="307777"/>
          </a:xfrm>
          <a:prstGeom prst="rect">
            <a:avLst/>
          </a:prstGeom>
        </p:spPr>
        <p:txBody>
          <a:bodyPr wrap="square">
            <a:spAutoFit/>
          </a:bodyPr>
          <a:lstStyle/>
          <a:p>
            <a:pPr algn="ctr"/>
            <a:r>
              <a:rPr lang="ru-RU" b="1" i="1" dirty="0">
                <a:solidFill>
                  <a:srgbClr val="FF0000"/>
                </a:solidFill>
              </a:rPr>
              <a:t>«Светотехника: энергосбережение, </a:t>
            </a:r>
            <a:r>
              <a:rPr lang="ru-RU" b="1" i="1" dirty="0" err="1">
                <a:solidFill>
                  <a:srgbClr val="FF0000"/>
                </a:solidFill>
              </a:rPr>
              <a:t>энергосервис</a:t>
            </a:r>
            <a:r>
              <a:rPr lang="ru-RU" b="1" i="1" dirty="0">
                <a:solidFill>
                  <a:srgbClr val="FF0000"/>
                </a:solidFill>
              </a:rPr>
              <a:t> и новые технологические решения»</a:t>
            </a:r>
            <a:endParaRPr lang="ru-RU" i="1" dirty="0">
              <a:solidFill>
                <a:srgbClr val="FF0000"/>
              </a:solidFill>
            </a:endParaRPr>
          </a:p>
        </p:txBody>
      </p:sp>
      <p:sp>
        <p:nvSpPr>
          <p:cNvPr id="2" name="Прямоугольник 1"/>
          <p:cNvSpPr/>
          <p:nvPr/>
        </p:nvSpPr>
        <p:spPr>
          <a:xfrm>
            <a:off x="333431" y="875990"/>
            <a:ext cx="8487041" cy="1092607"/>
          </a:xfrm>
          <a:prstGeom prst="rect">
            <a:avLst/>
          </a:prstGeom>
        </p:spPr>
        <p:txBody>
          <a:bodyPr wrap="square">
            <a:spAutoFit/>
          </a:bodyPr>
          <a:lstStyle/>
          <a:p>
            <a:r>
              <a:rPr lang="ru-RU" sz="1300" b="1" u="sng" dirty="0"/>
              <a:t>Потребность 2:</a:t>
            </a:r>
            <a:endParaRPr lang="ru-RU" sz="1300" dirty="0"/>
          </a:p>
          <a:p>
            <a:r>
              <a:rPr lang="ru-RU" sz="1300" dirty="0" smtClean="0"/>
              <a:t>   При </a:t>
            </a:r>
            <a:r>
              <a:rPr lang="ru-RU" sz="1300" dirty="0"/>
              <a:t>заключении долгосрочных контрактов жизненного цикла в рамках ФЗ 44 на строительство (модернизацию) коммунальной инфраструктуры требуется обеспечение исполнения обязательств исполнителя на весь срок действия контракта. Это обеспечение может быть предоставлено в форме банковской гарантии или залога денежных средств. При сроке действия контракта более 7-10 лет весьма затруднительно получить от банка банковскую гарантию.</a:t>
            </a:r>
          </a:p>
        </p:txBody>
      </p:sp>
      <p:sp>
        <p:nvSpPr>
          <p:cNvPr id="4" name="Прямоугольник 3"/>
          <p:cNvSpPr/>
          <p:nvPr/>
        </p:nvSpPr>
        <p:spPr>
          <a:xfrm>
            <a:off x="333431" y="2071373"/>
            <a:ext cx="8604249" cy="1292662"/>
          </a:xfrm>
          <a:prstGeom prst="rect">
            <a:avLst/>
          </a:prstGeom>
        </p:spPr>
        <p:txBody>
          <a:bodyPr wrap="square">
            <a:spAutoFit/>
          </a:bodyPr>
          <a:lstStyle/>
          <a:p>
            <a:r>
              <a:rPr lang="ru-RU" sz="1300" b="1" u="sng" dirty="0"/>
              <a:t>Предложение:</a:t>
            </a:r>
            <a:endParaRPr lang="ru-RU" sz="1300" dirty="0"/>
          </a:p>
          <a:p>
            <a:r>
              <a:rPr lang="ru-RU" sz="1300" dirty="0"/>
              <a:t>- внести поправки в ФЗ 44, уточняющие порядок предоставления банковских гарантий для обеспечения обязательств по долгосрочным контрактам жизненного цикла в части возможности предоставления БГ на отдельные этапы контракта (проектирование, строительство, эксплуатация (гарантийный срок).</a:t>
            </a:r>
          </a:p>
          <a:p>
            <a:r>
              <a:rPr lang="ru-RU" sz="1300" dirty="0"/>
              <a:t>- внести поправки в ФЗ 44, разрешающие предоставление синдицированной банковской гарантии, обеспеченной несколькими банками.</a:t>
            </a:r>
          </a:p>
        </p:txBody>
      </p:sp>
      <p:sp>
        <p:nvSpPr>
          <p:cNvPr id="5" name="Прямоугольник 4"/>
          <p:cNvSpPr/>
          <p:nvPr/>
        </p:nvSpPr>
        <p:spPr>
          <a:xfrm>
            <a:off x="333431" y="3284984"/>
            <a:ext cx="8456953" cy="2308324"/>
          </a:xfrm>
          <a:prstGeom prst="rect">
            <a:avLst/>
          </a:prstGeom>
        </p:spPr>
        <p:txBody>
          <a:bodyPr wrap="square">
            <a:spAutoFit/>
          </a:bodyPr>
          <a:lstStyle/>
          <a:p>
            <a:r>
              <a:rPr lang="ru-RU" sz="1300" b="1" u="sng" dirty="0"/>
              <a:t>Потребность 3:</a:t>
            </a:r>
            <a:endParaRPr lang="ru-RU" sz="1300" dirty="0"/>
          </a:p>
          <a:p>
            <a:r>
              <a:rPr lang="ru-RU" sz="1300" dirty="0" smtClean="0"/>
              <a:t>   При </a:t>
            </a:r>
            <a:r>
              <a:rPr lang="ru-RU" sz="1300" dirty="0"/>
              <a:t>заключении долгосрочных контрактов жизненного цикла в рамках ФЗ 44 подразумевается многолетние контракты, по практике субъектов РФ финансирование планируется максимум на 3-5 лет, что в рамках вышеуказанных контрактов может быть не достаточно. Все контракты заключаются по государственным или муниципальным программам. В нашем случае необходимо иметь в наличие государственную целевую программу и соответствующее финансирование или </a:t>
            </a:r>
            <a:r>
              <a:rPr lang="ru-RU" sz="1300" dirty="0" err="1"/>
              <a:t>софинансирование</a:t>
            </a:r>
            <a:r>
              <a:rPr lang="ru-RU" sz="1300" dirty="0"/>
              <a:t> в виде субсидий (дотаций) или экономию самого субъекта. Энергосберегающие контракты много затратные и предусматривают под собой выплату из образовавшейся экономии денежных средств, но сэкономленных денежных средств (например на стадии проектирования) не планируется, что затруднит дальнейшую деятельности по вводу нового экономичного оборудования и технологий. </a:t>
            </a:r>
          </a:p>
          <a:p>
            <a:r>
              <a:rPr lang="ru-RU" dirty="0"/>
              <a:t> </a:t>
            </a:r>
          </a:p>
        </p:txBody>
      </p:sp>
      <p:sp>
        <p:nvSpPr>
          <p:cNvPr id="6" name="Прямоугольник 5"/>
          <p:cNvSpPr/>
          <p:nvPr/>
        </p:nvSpPr>
        <p:spPr>
          <a:xfrm>
            <a:off x="333431" y="5256783"/>
            <a:ext cx="8631182" cy="492443"/>
          </a:xfrm>
          <a:prstGeom prst="rect">
            <a:avLst/>
          </a:prstGeom>
        </p:spPr>
        <p:txBody>
          <a:bodyPr wrap="square">
            <a:spAutoFit/>
          </a:bodyPr>
          <a:lstStyle/>
          <a:p>
            <a:r>
              <a:rPr lang="ru-RU" sz="1300" b="1" u="sng" dirty="0"/>
              <a:t>Предложения:</a:t>
            </a:r>
            <a:endParaRPr lang="ru-RU" sz="1300" dirty="0"/>
          </a:p>
          <a:p>
            <a:r>
              <a:rPr lang="ru-RU" sz="1300" dirty="0" smtClean="0"/>
              <a:t>   На </a:t>
            </a:r>
            <a:r>
              <a:rPr lang="ru-RU" sz="1300" dirty="0"/>
              <a:t>первичных стадия контрактов, где не формируется экономия предусмотреть финансирование </a:t>
            </a:r>
            <a:r>
              <a:rPr lang="ru-RU" sz="1300" dirty="0" smtClean="0"/>
              <a:t>или авансирование</a:t>
            </a:r>
            <a:r>
              <a:rPr lang="ru-RU" sz="1300" dirty="0"/>
              <a:t>. </a:t>
            </a:r>
          </a:p>
        </p:txBody>
      </p:sp>
      <p:grpSp>
        <p:nvGrpSpPr>
          <p:cNvPr id="13" name="Группа 12"/>
          <p:cNvGrpSpPr/>
          <p:nvPr/>
        </p:nvGrpSpPr>
        <p:grpSpPr>
          <a:xfrm>
            <a:off x="0" y="5751239"/>
            <a:ext cx="9144000" cy="1124744"/>
            <a:chOff x="0" y="5733256"/>
            <a:chExt cx="9144000" cy="1124744"/>
          </a:xfrm>
        </p:grpSpPr>
        <p:pic>
          <p:nvPicPr>
            <p:cNvPr id="14" name="Picture 14" descr="Фон"/>
            <p:cNvPicPr>
              <a:picLocks noChangeAspect="1" noChangeArrowheads="1"/>
            </p:cNvPicPr>
            <p:nvPr/>
          </p:nvPicPr>
          <p:blipFill>
            <a:blip r:embed="rId2" cstate="print"/>
            <a:srcRect/>
            <a:stretch>
              <a:fillRect/>
            </a:stretch>
          </p:blipFill>
          <p:spPr bwMode="auto">
            <a:xfrm>
              <a:off x="0" y="5733256"/>
              <a:ext cx="9144000" cy="1124744"/>
            </a:xfrm>
            <a:prstGeom prst="rect">
              <a:avLst/>
            </a:prstGeom>
            <a:noFill/>
            <a:ln w="9525">
              <a:noFill/>
              <a:miter lim="800000"/>
              <a:headEnd/>
              <a:tailEnd/>
            </a:ln>
            <a:effectLst>
              <a:softEdge rad="127000"/>
            </a:effectLst>
          </p:spPr>
        </p:pic>
        <p:pic>
          <p:nvPicPr>
            <p:cNvPr id="15" name="Picture 20" descr="Логотип"/>
            <p:cNvPicPr>
              <a:picLocks noChangeAspect="1" noChangeArrowheads="1"/>
            </p:cNvPicPr>
            <p:nvPr/>
          </p:nvPicPr>
          <p:blipFill>
            <a:blip r:embed="rId3" cstate="print"/>
            <a:srcRect/>
            <a:stretch>
              <a:fillRect/>
            </a:stretch>
          </p:blipFill>
          <p:spPr bwMode="auto">
            <a:xfrm>
              <a:off x="179512" y="5949280"/>
              <a:ext cx="2700338" cy="728663"/>
            </a:xfrm>
            <a:prstGeom prst="rect">
              <a:avLst/>
            </a:prstGeom>
            <a:noFill/>
            <a:ln w="9525">
              <a:noFill/>
              <a:miter lim="800000"/>
              <a:headEnd/>
              <a:tailEnd/>
            </a:ln>
          </p:spPr>
        </p:pic>
      </p:grpSp>
    </p:spTree>
    <p:extLst>
      <p:ext uri="{BB962C8B-B14F-4D97-AF65-F5344CB8AC3E}">
        <p14:creationId xmlns:p14="http://schemas.microsoft.com/office/powerpoint/2010/main" val="3013507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Scheme3;Scheme1;Scheme2;Scheme1;SlideTextFontColor"/>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SlideTextFontColor"/>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Scheme3;Scheme1;Scheme2;Scheme1;SlideTextFontColor"/>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SlideTextFontColor"/>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Scheme8;Scheme1;Scheme2;Scheme1;SlideTextFontColor"/>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SlideTextFontColor"/>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SlideTextFontColor"/>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
</p:tagLst>
</file>

<file path=ppt/theme/theme1.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rgbClr val="0D0D0D"/>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rgbClr val="0D0D0D"/>
            </a:solidFill>
            <a:effectLst/>
            <a:latin typeface="Times New Roman" pitchFamily="18"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18494</TotalTime>
  <Words>1382</Words>
  <Application>Microsoft Office PowerPoint</Application>
  <PresentationFormat>Экран (4:3)</PresentationFormat>
  <Paragraphs>143</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uomz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borisovlv</dc:creator>
  <cp:lastModifiedBy>Например Елена</cp:lastModifiedBy>
  <cp:revision>1577</cp:revision>
  <dcterms:created xsi:type="dcterms:W3CDTF">2009-11-25T04:18:27Z</dcterms:created>
  <dcterms:modified xsi:type="dcterms:W3CDTF">2015-06-04T18:42:35Z</dcterms:modified>
</cp:coreProperties>
</file>