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86" r:id="rId3"/>
    <p:sldId id="287" r:id="rId4"/>
    <p:sldId id="277" r:id="rId5"/>
    <p:sldId id="298" r:id="rId6"/>
    <p:sldId id="303" r:id="rId7"/>
    <p:sldId id="302" r:id="rId8"/>
    <p:sldId id="297" r:id="rId9"/>
    <p:sldId id="300" r:id="rId10"/>
    <p:sldId id="301" r:id="rId11"/>
  </p:sldIdLst>
  <p:sldSz cx="9144000" cy="6858000" type="screen4x3"/>
  <p:notesSz cx="6797675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66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eustupkinRV\&#1052;&#1086;&#1080;%20&#1076;&#1086;&#1082;&#1091;&#1084;&#1077;&#1085;&#1090;&#1099;\&#1057;&#1087;&#1088;&#1072;&#1074;&#1082;&#1072;%20&#1087;&#1086;%20&#1087;&#1072;&#1089;&#1087;&#1086;&#1088;&#1090;&#1072;&#1084;%20&#1048;&#1058;&#1054;&#1043;%20&#1075;&#1088;&#1072;&#1092;&#1080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'2011 - 2012 - 2013'!$G$41</c:f>
              <c:strCache>
                <c:ptCount val="1"/>
                <c:pt idx="0">
                  <c:v>количество СРО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4E-2"/>
                  <c:y val="-3.2407407407407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970233126993499E-2"/>
                  <c:y val="-3.0397797680599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4E-2"/>
                  <c:y val="-4.1666666666666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44444444444403E-2"/>
                  <c:y val="-6.944444444444485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7</a:t>
                    </a:r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'2011 - 2012 - 2013'!$H$40:$K$40</c:f>
              <c:strCache>
                <c:ptCount val="4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</c:strCache>
            </c:strRef>
          </c:cat>
          <c:val>
            <c:numRef>
              <c:f>'2011 - 2012 - 2013'!$H$41:$K$41</c:f>
              <c:numCache>
                <c:formatCode>General</c:formatCode>
                <c:ptCount val="4"/>
                <c:pt idx="0">
                  <c:v>48</c:v>
                </c:pt>
                <c:pt idx="1">
                  <c:v>78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7005952"/>
        <c:axId val="100210880"/>
        <c:axId val="0"/>
      </c:bar3DChart>
      <c:catAx>
        <c:axId val="107005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210880"/>
        <c:crosses val="autoZero"/>
        <c:auto val="1"/>
        <c:lblAlgn val="ctr"/>
        <c:lblOffset val="100"/>
        <c:noMultiLvlLbl val="0"/>
      </c:catAx>
      <c:valAx>
        <c:axId val="100210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7005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3E88F-A4A9-4806-B647-D81BB4AD32AE}" type="datetimeFigureOut">
              <a:rPr lang="ru-RU" smtClean="0"/>
              <a:pPr/>
              <a:t>08.06.2015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613D4-557C-4234-85F7-AE7318B928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7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032B-870F-4E7C-B09D-6F0E89EDB43F}" type="datetimeFigureOut">
              <a:rPr lang="ru-RU" smtClean="0"/>
              <a:pPr/>
              <a:t>08.06.2015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1F79-BEB6-4630-A7AC-C0C586BCAB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032B-870F-4E7C-B09D-6F0E89EDB43F}" type="datetimeFigureOut">
              <a:rPr lang="ru-RU" smtClean="0"/>
              <a:pPr/>
              <a:t>08.06.2015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1F79-BEB6-4630-A7AC-C0C586BCAB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032B-870F-4E7C-B09D-6F0E89EDB43F}" type="datetimeFigureOut">
              <a:rPr lang="ru-RU" smtClean="0"/>
              <a:pPr/>
              <a:t>08.06.2015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1F79-BEB6-4630-A7AC-C0C586BCAB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1" y="808080"/>
            <a:ext cx="761999" cy="50334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fld id="{E0B9FAB5-D5CB-7649-AB4D-E71835F2DC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76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4" descr="Логотип_прозрачный_фон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263" y="906463"/>
            <a:ext cx="16764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5563" y="3528216"/>
            <a:ext cx="8229600" cy="966047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kern="1200" dirty="0">
                <a:solidFill>
                  <a:srgbClr val="FFFFFF"/>
                </a:solidFill>
                <a:latin typeface="Franklin Gothic Demi" pitchFamily="34" charset="0"/>
                <a:ea typeface="+mn-ea"/>
                <a:cs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5563" y="4791988"/>
            <a:ext cx="8229600" cy="970872"/>
          </a:xfrm>
          <a:prstGeom prst="rect">
            <a:avLst/>
          </a:prstGeom>
        </p:spPr>
        <p:txBody>
          <a:bodyPr/>
          <a:lstStyle>
            <a:lvl1pPr>
              <a:defRPr lang="en-US" sz="18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032B-870F-4E7C-B09D-6F0E89EDB43F}" type="datetimeFigureOut">
              <a:rPr lang="ru-RU" smtClean="0"/>
              <a:pPr/>
              <a:t>08.06.2015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1F79-BEB6-4630-A7AC-C0C586BCAB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032B-870F-4E7C-B09D-6F0E89EDB43F}" type="datetimeFigureOut">
              <a:rPr lang="ru-RU" smtClean="0"/>
              <a:pPr/>
              <a:t>08.06.2015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1F79-BEB6-4630-A7AC-C0C586BCAB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032B-870F-4E7C-B09D-6F0E89EDB43F}" type="datetimeFigureOut">
              <a:rPr lang="ru-RU" smtClean="0"/>
              <a:pPr/>
              <a:t>08.06.2015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1F79-BEB6-4630-A7AC-C0C586BCAB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032B-870F-4E7C-B09D-6F0E89EDB43F}" type="datetimeFigureOut">
              <a:rPr lang="ru-RU" smtClean="0"/>
              <a:pPr/>
              <a:t>08.06.2015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1F79-BEB6-4630-A7AC-C0C586BCAB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032B-870F-4E7C-B09D-6F0E89EDB43F}" type="datetimeFigureOut">
              <a:rPr lang="ru-RU" smtClean="0"/>
              <a:pPr/>
              <a:t>08.06.2015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1F79-BEB6-4630-A7AC-C0C586BCAB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032B-870F-4E7C-B09D-6F0E89EDB43F}" type="datetimeFigureOut">
              <a:rPr lang="ru-RU" smtClean="0"/>
              <a:pPr/>
              <a:t>08.06.2015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1F79-BEB6-4630-A7AC-C0C586BCAB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032B-870F-4E7C-B09D-6F0E89EDB43F}" type="datetimeFigureOut">
              <a:rPr lang="ru-RU" smtClean="0"/>
              <a:pPr/>
              <a:t>08.06.2015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1F79-BEB6-4630-A7AC-C0C586BCAB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032B-870F-4E7C-B09D-6F0E89EDB43F}" type="datetimeFigureOut">
              <a:rPr lang="ru-RU" smtClean="0"/>
              <a:pPr/>
              <a:t>08.06.2015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11F79-BEB6-4630-A7AC-C0C586BCAB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9032B-870F-4E7C-B09D-6F0E89EDB43F}" type="datetimeFigureOut">
              <a:rPr lang="ru-RU" smtClean="0"/>
              <a:pPr/>
              <a:t>08.06.2015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11F79-BEB6-4630-A7AC-C0C586BCAB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per.gisee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info@gost-group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876"/>
            <a:ext cx="8229600" cy="965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О ходе выполнения требований Федерального закона                № 261-ФЗ в части проведения обязательных энергетических обследований.</a:t>
            </a:r>
            <a:endParaRPr dirty="0" smtClean="0">
              <a:latin typeface="+mj-lt"/>
            </a:endParaRPr>
          </a:p>
        </p:txBody>
      </p:sp>
      <p:sp>
        <p:nvSpPr>
          <p:cNvPr id="17410" name="Подзаголовок 2"/>
          <p:cNvSpPr txBox="1">
            <a:spLocks/>
          </p:cNvSpPr>
          <p:nvPr/>
        </p:nvSpPr>
        <p:spPr bwMode="auto">
          <a:xfrm>
            <a:off x="1435100" y="6357958"/>
            <a:ext cx="6400800" cy="42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400" dirty="0" smtClean="0">
                <a:solidFill>
                  <a:srgbClr val="FFFFFF"/>
                </a:solidFill>
                <a:latin typeface="FranklinGothicDemiITC"/>
                <a:ea typeface="FranklinGothicDemiITC"/>
                <a:cs typeface="FranklinGothicDemiITC"/>
              </a:rPr>
              <a:t>Москва 2015</a:t>
            </a:r>
            <a:endParaRPr lang="ru-RU" sz="1400" dirty="0">
              <a:solidFill>
                <a:srgbClr val="FFFFFF"/>
              </a:solidFill>
              <a:latin typeface="FranklinGothicDemiITC"/>
              <a:ea typeface="FranklinGothicDemiITC"/>
              <a:cs typeface="FranklinGothicDemiITC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034" y="5715016"/>
            <a:ext cx="8229600" cy="73944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" pitchFamily="34" charset="0"/>
              <a:ea typeface="+mn-ea"/>
              <a:cs typeface="Franklin Gothic Demi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143512"/>
            <a:ext cx="8964488" cy="1071546"/>
          </a:xfrm>
          <a:prstGeom prst="rect">
            <a:avLst/>
          </a:prstGeom>
        </p:spPr>
        <p:txBody>
          <a:bodyPr vert="horz" lIns="0" tIns="0" rIns="0" bIns="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kumimoji="0" lang="ru-RU" sz="1400" b="1" i="1" u="none" strike="noStrike" kern="1200" normalizeH="0" baseline="0" noProof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Начальник отдела </a:t>
            </a:r>
            <a:r>
              <a:rPr lang="ru-RU" sz="1400" b="1" i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энергосбережения</a:t>
            </a:r>
            <a:endParaRPr kumimoji="0" lang="ru-RU" sz="1400" b="1" i="1" u="none" strike="noStrike" kern="1200" normalizeH="0" baseline="0" noProof="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Times New Roman" pitchFamily="18" charset="0"/>
            </a:endParaRPr>
          </a:p>
          <a:p>
            <a:pPr algn="r">
              <a:defRPr/>
            </a:pPr>
            <a:r>
              <a:rPr kumimoji="0" lang="ru-RU" sz="1400" b="1" i="1" u="none" strike="noStrike" kern="1200" normalizeH="0" baseline="0" noProof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и повышения энергоэффективности </a:t>
            </a:r>
          </a:p>
          <a:p>
            <a:pPr algn="r">
              <a:defRPr/>
            </a:pPr>
            <a:r>
              <a:rPr kumimoji="0" lang="ru-RU" sz="1400" b="1" i="1" u="none" strike="noStrike" kern="1200" normalizeH="0" baseline="0" noProof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 Департамента</a:t>
            </a:r>
            <a:r>
              <a:rPr kumimoji="0" lang="ru-RU" sz="1400" b="1" i="1" u="none" strike="noStrike" kern="1200" normalizeH="0" noProof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 энергосбережения</a:t>
            </a:r>
          </a:p>
          <a:p>
            <a:pPr algn="r">
              <a:defRPr/>
            </a:pPr>
            <a:r>
              <a:rPr kumimoji="0" lang="ru-RU" sz="1400" b="1" i="1" u="none" strike="noStrike" kern="1200" normalizeH="0" noProof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 и повышения энергетической эффективности</a:t>
            </a:r>
          </a:p>
          <a:p>
            <a:pPr algn="r">
              <a:defRPr/>
            </a:pPr>
            <a:r>
              <a:rPr kumimoji="0" lang="ru-RU" sz="1400" b="1" i="1" u="none" strike="noStrike" kern="1200" normalizeH="0" noProof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Минэнерго России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400" b="1" i="1" u="none" strike="noStrike" kern="1200" spc="300" normalizeH="0" noProof="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Tahoma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1" u="none" strike="noStrike" kern="1200" spc="300" normalizeH="0" noProof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ahoma" pitchFamily="34" charset="0"/>
              </a:rPr>
              <a:t>Роман Неуступкин</a:t>
            </a:r>
            <a:endParaRPr kumimoji="0" lang="ru-RU" sz="1400" b="1" i="1" u="none" strike="noStrike" kern="1200" spc="300" normalizeH="0" noProof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74639"/>
            <a:ext cx="7628120" cy="1036787"/>
          </a:xfrm>
        </p:spPr>
        <p:txBody>
          <a:bodyPr/>
          <a:lstStyle/>
          <a:p>
            <a:r>
              <a:rPr lang="ru-RU" sz="1800" b="1" dirty="0" smtClean="0">
                <a:latin typeface="Verdana" pitchFamily="34" charset="0"/>
                <a:cs typeface="Tahoma" pitchFamily="34" charset="0"/>
              </a:rPr>
              <a:t>Деятельность Минэнерго России в части совершенствования государственного регулирования в области оказания </a:t>
            </a:r>
            <a:r>
              <a:rPr lang="ru-RU" sz="1800" b="1" dirty="0" err="1" smtClean="0">
                <a:latin typeface="Verdana" pitchFamily="34" charset="0"/>
                <a:cs typeface="Tahoma" pitchFamily="34" charset="0"/>
              </a:rPr>
              <a:t>энергосервисных</a:t>
            </a:r>
            <a:r>
              <a:rPr lang="ru-RU" sz="1800" b="1" dirty="0" smtClean="0">
                <a:latin typeface="Verdana" pitchFamily="34" charset="0"/>
                <a:cs typeface="Tahoma" pitchFamily="34" charset="0"/>
              </a:rPr>
              <a:t> услуг</a:t>
            </a:r>
            <a:endParaRPr lang="ru-RU" sz="1100" dirty="0"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504081"/>
            <a:ext cx="9144002" cy="3539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7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23" y="1469589"/>
            <a:ext cx="9001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2) расширение </a:t>
            </a:r>
            <a:r>
              <a:rPr lang="ru-RU" dirty="0"/>
              <a:t>возможностей по привлечению частных инвестиций в реализацию мероприятий по энергосбережению и повышению энергетической эффективности прямо предусмотреть в нормативных актах возможность передачи </a:t>
            </a:r>
            <a:r>
              <a:rPr lang="ru-RU" dirty="0" err="1"/>
              <a:t>энергосервисным</a:t>
            </a:r>
            <a:r>
              <a:rPr lang="ru-RU" dirty="0"/>
              <a:t> компаниям части экономии от сокращения эксплуатационных затрат по итогам реализации этих мероприятий.</a:t>
            </a:r>
          </a:p>
          <a:p>
            <a:r>
              <a:rPr lang="ru-RU" dirty="0"/>
              <a:t>В содержании нормативных актов Минэнерго России считает необходимым предусмотреть следующие возможности:</a:t>
            </a:r>
          </a:p>
          <a:p>
            <a:pPr lvl="0"/>
            <a:r>
              <a:rPr lang="ru-RU" dirty="0"/>
              <a:t>Использования части экономии эксплуатационных расходов на увеличение размера оплаты в пользу </a:t>
            </a:r>
            <a:r>
              <a:rPr lang="ru-RU" dirty="0" err="1"/>
              <a:t>энергосервисных</a:t>
            </a:r>
            <a:r>
              <a:rPr lang="ru-RU" dirty="0"/>
              <a:t> компаний.</a:t>
            </a:r>
          </a:p>
          <a:p>
            <a:pPr lvl="0"/>
            <a:r>
              <a:rPr lang="ru-RU" dirty="0"/>
              <a:t>Передачи </a:t>
            </a:r>
            <a:r>
              <a:rPr lang="ru-RU" dirty="0" err="1"/>
              <a:t>энергосервисным</a:t>
            </a:r>
            <a:r>
              <a:rPr lang="ru-RU" dirty="0"/>
              <a:t> компаниям обязательств по эксплуатации оборудования за счет соответствующих эксплуатационных статей расходов организации – заказчика без проведения отдельного конкурса.</a:t>
            </a:r>
          </a:p>
          <a:p>
            <a:r>
              <a:rPr lang="ru-RU" dirty="0"/>
              <a:t>Также Минэнерго России полагает, что в связи с тем, что адекватная и проверяемая оценка сокращения эксплуатационных затрат возможна не во всех случаях, возможность использования данного механизма должна быть доступна только в случаях, прямо предусмотренных Правительством Российской Федерации.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104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"/>
            <a:ext cx="7596336" cy="1311426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+mj-lt"/>
                <a:cs typeface="Tahoma" pitchFamily="34" charset="0"/>
              </a:rPr>
              <a:t>Энергетическое обследование</a:t>
            </a:r>
            <a:endParaRPr lang="ru-RU" sz="2200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18143" y="6180892"/>
            <a:ext cx="9162143" cy="67710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  <a:cs typeface="Tahoma" pitchFamily="34" charset="0"/>
              </a:rPr>
              <a:t>зарегистрировано в государственном реестре 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  <a:cs typeface="Tahoma" pitchFamily="34" charset="0"/>
              </a:rPr>
              <a:t>157 СРО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  <a:cs typeface="Tahoma" pitchFamily="34" charset="0"/>
              </a:rPr>
              <a:t>Исключено из реестра  29 СРО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536" y="1428736"/>
          <a:ext cx="8462744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68605"/>
              </p:ext>
            </p:extLst>
          </p:nvPr>
        </p:nvGraphicFramePr>
        <p:xfrm>
          <a:off x="0" y="3786190"/>
          <a:ext cx="9144000" cy="2397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00496"/>
                <a:gridCol w="1643074"/>
                <a:gridCol w="1714512"/>
                <a:gridCol w="17859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Члены СРО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 20 ноября 2013 г.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 15 сентября 2014 </a:t>
                      </a:r>
                      <a:r>
                        <a:rPr lang="ru-RU" dirty="0" smtClean="0"/>
                        <a:t>г.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  </a:t>
                      </a:r>
                      <a:r>
                        <a:rPr lang="ru-RU" dirty="0" smtClean="0"/>
                        <a:t>8 июня  2015 </a:t>
                      </a:r>
                      <a:r>
                        <a:rPr lang="ru-RU" dirty="0" smtClean="0"/>
                        <a:t>г.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энергоаудиторских</a:t>
                      </a:r>
                      <a:r>
                        <a:rPr lang="ru-RU" sz="1800" dirty="0" smtClean="0"/>
                        <a:t> компаний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10 108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6 844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</a:t>
                      </a:r>
                      <a:r>
                        <a:rPr lang="ru-RU" dirty="0" smtClean="0"/>
                        <a:t>434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индивидуальных предпринимателей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физических лиц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11 499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7 705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</a:t>
                      </a:r>
                      <a:r>
                        <a:rPr lang="ru-RU" dirty="0" smtClean="0"/>
                        <a:t>177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3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142852"/>
            <a:ext cx="7043758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Плановое количество обязательных энергетических обследований до 31.12.2012 и фактическая реализация</a:t>
            </a:r>
            <a:endParaRPr lang="ru-RU" sz="2000" dirty="0"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38379"/>
              </p:ext>
            </p:extLst>
          </p:nvPr>
        </p:nvGraphicFramePr>
        <p:xfrm>
          <a:off x="179512" y="1556792"/>
          <a:ext cx="8820504" cy="3039993"/>
        </p:xfrm>
        <a:graphic>
          <a:graphicData uri="http://schemas.openxmlformats.org/drawingml/2006/table">
            <a:tbl>
              <a:tblPr/>
              <a:tblGrid>
                <a:gridCol w="5366152"/>
                <a:gridCol w="1727176"/>
                <a:gridCol w="1727176"/>
              </a:tblGrid>
              <a:tr h="559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Категория  лиц, обязанных провести энергетическое обследование 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Количество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449" marR="6449" marT="6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Доля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449" marR="6449" marT="6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2470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Органы государственной власти и организации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 предприятия с государственным и муниципальным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участием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269 822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6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Организаций, осуществляющие производство и (или) транспортировку ТЭР и организации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осуществляющие регулируемые виды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деятельности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20 738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5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Организации с потреблением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ТЭР &gt;10 млн. руб. в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9 931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2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Организации, осуществляющие мероприятия за счет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средств бюджетов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различных уровней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9 467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309 958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100 %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4689422"/>
            <a:ext cx="8784976" cy="1979938"/>
          </a:xfrm>
          <a:prstGeom prst="rect">
            <a:avLst/>
          </a:prstGeom>
          <a:solidFill>
            <a:schemeClr val="tx2">
              <a:lumMod val="75000"/>
            </a:schemeClr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</a:rPr>
              <a:t>На </a:t>
            </a:r>
            <a:r>
              <a:rPr lang="ru-RU" sz="2000" b="1" cap="all" dirty="0" smtClean="0">
                <a:solidFill>
                  <a:schemeClr val="bg1"/>
                </a:solidFill>
              </a:rPr>
              <a:t>8 июня </a:t>
            </a:r>
            <a:r>
              <a:rPr lang="ru-RU" sz="2000" b="1" cap="all" dirty="0" smtClean="0">
                <a:solidFill>
                  <a:schemeClr val="bg1"/>
                </a:solidFill>
              </a:rPr>
              <a:t>2015 года проведено </a:t>
            </a:r>
          </a:p>
          <a:p>
            <a:pPr algn="ctr"/>
            <a:r>
              <a:rPr lang="ru-RU" sz="2800" b="1" cap="all" dirty="0" smtClean="0">
                <a:solidFill>
                  <a:srgbClr val="FF0000"/>
                </a:solidFill>
              </a:rPr>
              <a:t>161 152</a:t>
            </a:r>
            <a:endParaRPr lang="ru-RU" sz="2800" b="1" cap="all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cap="all" dirty="0" smtClean="0">
                <a:solidFill>
                  <a:srgbClr val="FF0000"/>
                </a:solidFill>
              </a:rPr>
              <a:t> </a:t>
            </a:r>
            <a:r>
              <a:rPr lang="ru-RU" sz="2000" b="1" cap="all" dirty="0">
                <a:solidFill>
                  <a:schemeClr val="bg1"/>
                </a:solidFill>
              </a:rPr>
              <a:t>обязательных энергетических обследований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0160" y="274639"/>
            <a:ext cx="8413840" cy="1036787"/>
          </a:xfrm>
        </p:spPr>
        <p:txBody>
          <a:bodyPr/>
          <a:lstStyle/>
          <a:p>
            <a:r>
              <a:rPr lang="ru-RU" sz="1800" b="1" dirty="0" smtClean="0">
                <a:latin typeface="Verdana" pitchFamily="34" charset="0"/>
                <a:cs typeface="Tahoma" pitchFamily="34" charset="0"/>
              </a:rPr>
              <a:t>Текущая деятельность Минэнерго России в области энергосбережения и повышения энергетической эффективности</a:t>
            </a:r>
            <a:endParaRPr lang="ru-RU" sz="1100" dirty="0"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237313"/>
            <a:ext cx="9144002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7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7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6237313"/>
            <a:ext cx="9139843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 июня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2015 года в Минэнерго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поступило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204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копии энергетических паспортов, составленных по приказу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Минэнерго России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 30.06.2014 г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№400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43191" r="49137" b="20766"/>
          <a:stretch/>
        </p:blipFill>
        <p:spPr bwMode="auto">
          <a:xfrm>
            <a:off x="85583" y="1556792"/>
            <a:ext cx="902292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0160" y="274639"/>
            <a:ext cx="8413840" cy="1036787"/>
          </a:xfrm>
        </p:spPr>
        <p:txBody>
          <a:bodyPr/>
          <a:lstStyle/>
          <a:p>
            <a:r>
              <a:rPr lang="ru-RU" sz="1800" b="1" dirty="0" smtClean="0">
                <a:latin typeface="Verdana" pitchFamily="34" charset="0"/>
                <a:cs typeface="Tahoma" pitchFamily="34" charset="0"/>
              </a:rPr>
              <a:t>Текущая деятельность Минэнерго России в области энергосбережения и повышения энергетической эффективности</a:t>
            </a:r>
            <a:endParaRPr lang="ru-RU" sz="1100" dirty="0"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237313"/>
            <a:ext cx="9144002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7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7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" b="3924"/>
          <a:stretch/>
        </p:blipFill>
        <p:spPr bwMode="auto">
          <a:xfrm>
            <a:off x="0" y="4697760"/>
            <a:ext cx="3131840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196752"/>
            <a:ext cx="9144002" cy="367240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/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dirty="0" smtClean="0"/>
              <a:t>Во </a:t>
            </a:r>
            <a:r>
              <a:rPr lang="ru-RU" dirty="0"/>
              <a:t>исполнение части 1.2 статьи 16 Федерального закона от 23 ноября 2009 г. № 261-ФЗ </a:t>
            </a:r>
            <a:r>
              <a:rPr lang="ru-RU" dirty="0" smtClean="0"/>
              <a:t>Минэнерго </a:t>
            </a:r>
            <a:r>
              <a:rPr lang="ru-RU" dirty="0"/>
              <a:t>России в рамках государственной информационной системы в области </a:t>
            </a:r>
            <a:r>
              <a:rPr lang="ru-RU" dirty="0" smtClean="0"/>
              <a:t>энергосбережения и </a:t>
            </a:r>
            <a:r>
              <a:rPr lang="ru-RU" dirty="0"/>
              <a:t>повышения энергетической эффективности (далее – ГИС «Энергоэффективность») введен в эксплуатацию </a:t>
            </a:r>
            <a:r>
              <a:rPr lang="ru-RU" dirty="0">
                <a:solidFill>
                  <a:srgbClr val="FF0000"/>
                </a:solidFill>
              </a:rPr>
              <a:t>модуль</a:t>
            </a:r>
            <a:r>
              <a:rPr lang="ru-RU" dirty="0"/>
              <a:t> (</a:t>
            </a:r>
            <a:r>
              <a:rPr lang="en-US" u="sng" dirty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dper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gisee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r>
              <a:rPr lang="ru-RU" dirty="0"/>
              <a:t>) </a:t>
            </a:r>
            <a:r>
              <a:rPr lang="ru-RU" dirty="0">
                <a:solidFill>
                  <a:srgbClr val="FF0000"/>
                </a:solidFill>
              </a:rPr>
              <a:t>по представлению лицами, указанными в пунктах 1 </a:t>
            </a:r>
            <a:r>
              <a:rPr lang="ru-RU" dirty="0" smtClean="0">
                <a:solidFill>
                  <a:srgbClr val="FF0000"/>
                </a:solidFill>
              </a:rPr>
              <a:t>и 2 </a:t>
            </a:r>
            <a:r>
              <a:rPr lang="ru-RU" dirty="0">
                <a:solidFill>
                  <a:srgbClr val="FF0000"/>
                </a:solidFill>
              </a:rPr>
              <a:t>части 1 статьи 16 Федерального закона № 261-ФЗ, информации об энергосбережении и о повышении энергетической эффективности в соответствии с Порядком, утвержденным приказом Минэнерго России от 30 июня 2014 г. № </a:t>
            </a:r>
            <a:r>
              <a:rPr lang="ru-RU" dirty="0" smtClean="0">
                <a:solidFill>
                  <a:srgbClr val="FF0000"/>
                </a:solidFill>
              </a:rPr>
              <a:t>401.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  Минэнерго </a:t>
            </a:r>
            <a:r>
              <a:rPr lang="ru-RU" dirty="0"/>
              <a:t>России предоставляет доступ к модулю</a:t>
            </a:r>
            <a:br>
              <a:rPr lang="ru-RU" dirty="0"/>
            </a:br>
            <a:r>
              <a:rPr lang="ru-RU" dirty="0"/>
              <a:t>в соответствии с письмами (заявками</a:t>
            </a:r>
            <a:r>
              <a:rPr lang="ru-RU" dirty="0" smtClean="0"/>
              <a:t>), </a:t>
            </a:r>
            <a:r>
              <a:rPr lang="ru-RU" dirty="0"/>
              <a:t>только федеральным и высшим региональным органам исполнительной </a:t>
            </a:r>
            <a:r>
              <a:rPr lang="ru-RU" dirty="0" smtClean="0"/>
              <a:t>власти. </a:t>
            </a:r>
            <a:endParaRPr lang="ru-RU" b="1" cap="all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3619" y="4697760"/>
            <a:ext cx="59836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Контактная </a:t>
            </a:r>
            <a:r>
              <a:rPr lang="ru-RU" dirty="0"/>
              <a:t>информация службы технической поддержки модуля для обращения по вопросам, связанным с Порядком представления информации</a:t>
            </a:r>
            <a:br>
              <a:rPr lang="ru-RU" dirty="0"/>
            </a:br>
            <a:r>
              <a:rPr lang="ru-RU" dirty="0"/>
              <a:t>и прочим техническим вопросам: </a:t>
            </a:r>
            <a:r>
              <a:rPr lang="ru-RU" dirty="0" smtClean="0"/>
              <a:t>        8</a:t>
            </a:r>
            <a:r>
              <a:rPr lang="ru-RU" dirty="0"/>
              <a:t> (499) 553-49-49, </a:t>
            </a:r>
            <a:r>
              <a:rPr lang="ru-RU" dirty="0" smtClean="0"/>
              <a:t>               </a:t>
            </a:r>
          </a:p>
          <a:p>
            <a:r>
              <a:rPr lang="ru-RU" u="sng" dirty="0">
                <a:hlinkClick r:id="rId4"/>
              </a:rPr>
              <a:t> </a:t>
            </a:r>
            <a:r>
              <a:rPr lang="ru-RU" u="sng" dirty="0" smtClean="0">
                <a:hlinkClick r:id="rId4"/>
              </a:rPr>
              <a:t>                                                                    info@gost-group.com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8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74639"/>
            <a:ext cx="7628120" cy="103678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Verdana" pitchFamily="34" charset="0"/>
                <a:cs typeface="Tahoma" pitchFamily="34" charset="0"/>
              </a:rPr>
              <a:t>Текущая деятельность Минэнерго России в области энергосбережения и повышения энергетической эффективности</a:t>
            </a:r>
            <a:endParaRPr lang="ru-RU" sz="1100" dirty="0"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504081"/>
            <a:ext cx="9144002" cy="3539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7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23" y="1268760"/>
            <a:ext cx="90011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Минэнерго России совместно с Минэкономразвития </a:t>
            </a:r>
            <a:r>
              <a:rPr lang="ru-RU" b="1" dirty="0">
                <a:solidFill>
                  <a:srgbClr val="FF0000"/>
                </a:solidFill>
              </a:rPr>
              <a:t>России </a:t>
            </a:r>
            <a:r>
              <a:rPr lang="ru-RU" b="1" dirty="0">
                <a:solidFill>
                  <a:srgbClr val="FF0000"/>
                </a:solidFill>
              </a:rPr>
              <a:t> подготовлены изменения в Федеральный закон №261 –ФЗ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i="1" dirty="0" smtClean="0"/>
              <a:t>Предлагаемые </a:t>
            </a:r>
            <a:r>
              <a:rPr lang="ru-RU" b="1" i="1" dirty="0"/>
              <a:t>проектом федерального закона меры </a:t>
            </a:r>
            <a:endParaRPr lang="ru-RU" dirty="0"/>
          </a:p>
          <a:p>
            <a:r>
              <a:rPr lang="ru-RU" dirty="0" smtClean="0"/>
              <a:t>- простая </a:t>
            </a:r>
            <a:r>
              <a:rPr lang="ru-RU" dirty="0"/>
              <a:t>типовая форма ежегодной декларации об объеме совокупных затрат потребления организациями бюджетной сферы энергетических ресурсов; </a:t>
            </a:r>
          </a:p>
          <a:p>
            <a:r>
              <a:rPr lang="ru-RU" dirty="0" smtClean="0"/>
              <a:t>- </a:t>
            </a:r>
            <a:r>
              <a:rPr lang="ru-RU" dirty="0"/>
              <a:t>заполнение декларации осуществляется непосредственно организациями бюджетной сферы без привлечения сторонних специализированных организаций и денежных затрат; </a:t>
            </a:r>
          </a:p>
          <a:p>
            <a:r>
              <a:rPr lang="ru-RU" dirty="0" smtClean="0"/>
              <a:t>- </a:t>
            </a:r>
            <a:r>
              <a:rPr lang="ru-RU" dirty="0"/>
              <a:t>нет обязательной регистрации в Минэнерго России деклараций и санкций в форме штрафов для организаций бюджетной сферы (снижается финансовая нагрузка на бюджеты); </a:t>
            </a:r>
          </a:p>
          <a:p>
            <a:r>
              <a:rPr lang="ru-RU" dirty="0" smtClean="0"/>
              <a:t>- </a:t>
            </a:r>
            <a:r>
              <a:rPr lang="ru-RU" dirty="0"/>
              <a:t>полученные данные деклараций могут быть опубликованы; </a:t>
            </a:r>
          </a:p>
          <a:p>
            <a:r>
              <a:rPr lang="ru-RU" dirty="0" smtClean="0"/>
              <a:t> </a:t>
            </a:r>
            <a:r>
              <a:rPr lang="ru-RU" dirty="0"/>
              <a:t>сдача </a:t>
            </a:r>
            <a:r>
              <a:rPr lang="ru-RU" dirty="0" smtClean="0"/>
              <a:t>деклараций </a:t>
            </a:r>
            <a:r>
              <a:rPr lang="ru-RU" dirty="0"/>
              <a:t>направлена на принятие управленческих и инвестиционных решений в отношении проведения мероприятий по энергосбережению и повышению энергоэффективности.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отмена проведения обязательного энергетического обследования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Установление ежегодного снижения потребления энергоресурсов для организаций бюджетной сферы.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Законопроект  в настоящее время находится на рассмотрении в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Правительстве Российской Федерации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74639"/>
            <a:ext cx="7628120" cy="1036787"/>
          </a:xfrm>
        </p:spPr>
        <p:txBody>
          <a:bodyPr/>
          <a:lstStyle/>
          <a:p>
            <a:r>
              <a:rPr lang="ru-RU" sz="1800" dirty="0">
                <a:latin typeface="Verdana" pitchFamily="34" charset="0"/>
                <a:cs typeface="Tahoma" pitchFamily="34" charset="0"/>
              </a:rPr>
              <a:t>Текущая деятельность Минэнерго России в области энергосбережения и повышения энергетической эффективности</a:t>
            </a:r>
            <a:endParaRPr lang="ru-RU" sz="1100" dirty="0"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504081"/>
            <a:ext cx="9144002" cy="3539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7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145" y="1340768"/>
            <a:ext cx="90011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Минэнерго России </a:t>
            </a:r>
            <a:r>
              <a:rPr lang="ru-RU" dirty="0"/>
              <a:t>подготовило </a:t>
            </a:r>
            <a:r>
              <a:rPr lang="ru-RU"/>
              <a:t>изменения </a:t>
            </a:r>
            <a:r>
              <a:rPr lang="ru-RU"/>
              <a:t> </a:t>
            </a:r>
            <a:r>
              <a:rPr lang="ru-RU" smtClean="0"/>
              <a:t>в Постановление </a:t>
            </a:r>
            <a:r>
              <a:rPr lang="ru-RU" dirty="0"/>
              <a:t>Правительства Российской Федерации  </a:t>
            </a:r>
            <a:r>
              <a:rPr lang="ru-RU" dirty="0"/>
              <a:t>«О внесении изменений в постановление Правительства Российской Федерации от 31 декабря 2009 г. № 1221» </a:t>
            </a:r>
          </a:p>
          <a:p>
            <a:r>
              <a:rPr lang="ru-RU" b="1" dirty="0" smtClean="0"/>
              <a:t>В </a:t>
            </a:r>
            <a:r>
              <a:rPr lang="ru-RU" b="1" dirty="0"/>
              <a:t>качестве первоочередных требований энергетической эффективности предполагается предусмотреть запрет на:</a:t>
            </a:r>
          </a:p>
          <a:p>
            <a:r>
              <a:rPr lang="ru-RU" dirty="0"/>
              <a:t>приобретение </a:t>
            </a:r>
            <a:r>
              <a:rPr lang="ru-RU" dirty="0" err="1"/>
              <a:t>двухцокольных</a:t>
            </a:r>
            <a:r>
              <a:rPr lang="ru-RU" dirty="0"/>
              <a:t> люминесцентных ламп с люминофором </a:t>
            </a:r>
            <a:r>
              <a:rPr lang="ru-RU" dirty="0" err="1"/>
              <a:t>галофосфат</a:t>
            </a:r>
            <a:r>
              <a:rPr lang="ru-RU" dirty="0"/>
              <a:t> </a:t>
            </a:r>
            <a:r>
              <a:rPr lang="ru-RU" dirty="0" smtClean="0"/>
              <a:t> натрия </a:t>
            </a:r>
            <a:r>
              <a:rPr lang="ru-RU" dirty="0"/>
              <a:t>и индексом цветопередачи не выше 80;</a:t>
            </a:r>
          </a:p>
          <a:p>
            <a:r>
              <a:rPr lang="ru-RU" dirty="0"/>
              <a:t>дуговых ртутных люминесцентных ламп;</a:t>
            </a:r>
          </a:p>
          <a:p>
            <a:r>
              <a:rPr lang="ru-RU" dirty="0"/>
              <a:t>компактных люминесцентных ламп;</a:t>
            </a:r>
          </a:p>
          <a:p>
            <a:r>
              <a:rPr lang="ru-RU" dirty="0"/>
              <a:t>электромагнитных пускорегулирующих устройств;</a:t>
            </a:r>
          </a:p>
          <a:p>
            <a:r>
              <a:rPr lang="ru-RU" dirty="0"/>
              <a:t>светильников для </a:t>
            </a:r>
            <a:r>
              <a:rPr lang="ru-RU" dirty="0" err="1"/>
              <a:t>двухцокольных</a:t>
            </a:r>
            <a:r>
              <a:rPr lang="ru-RU" dirty="0"/>
              <a:t> люминесцентных ламп и дуговых ртутных люминесцентных ламп</a:t>
            </a:r>
            <a:r>
              <a:rPr lang="ru-RU" dirty="0" smtClean="0"/>
              <a:t>.</a:t>
            </a:r>
          </a:p>
          <a:p>
            <a:endParaRPr lang="ru-RU" sz="1000" dirty="0" smtClean="0"/>
          </a:p>
          <a:p>
            <a:r>
              <a:rPr lang="ru-RU" dirty="0" smtClean="0"/>
              <a:t>В </a:t>
            </a:r>
            <a:r>
              <a:rPr lang="ru-RU" dirty="0"/>
              <a:t>части иных </a:t>
            </a:r>
            <a:r>
              <a:rPr lang="ru-RU" dirty="0" smtClean="0"/>
              <a:t>требований </a:t>
            </a:r>
            <a:r>
              <a:rPr lang="ru-RU" dirty="0"/>
              <a:t>энергетической эффективности предлагается в соответствии с мировой практикой установить дифференцированные требования энергетической эффективности к различным типам и видам ламп, обеспечивающие возможность приобретения для государственных </a:t>
            </a:r>
            <a:r>
              <a:rPr lang="ru-RU" dirty="0" smtClean="0"/>
              <a:t> и </a:t>
            </a:r>
            <a:r>
              <a:rPr lang="ru-RU" dirty="0"/>
              <a:t>муниципальных нужд только современных энергетически эффективных ламп </a:t>
            </a:r>
            <a:r>
              <a:rPr lang="ru-RU" dirty="0" smtClean="0"/>
              <a:t>и </a:t>
            </a:r>
            <a:r>
              <a:rPr lang="ru-RU" dirty="0"/>
              <a:t>осветительных устройств.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Срок </a:t>
            </a:r>
            <a:r>
              <a:rPr lang="ru-RU" b="1" dirty="0">
                <a:solidFill>
                  <a:srgbClr val="FF0000"/>
                </a:solidFill>
              </a:rPr>
              <a:t>введения указанных требований с 1 января 2016 г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74639"/>
            <a:ext cx="7628120" cy="1036787"/>
          </a:xfrm>
        </p:spPr>
        <p:txBody>
          <a:bodyPr/>
          <a:lstStyle/>
          <a:p>
            <a:r>
              <a:rPr lang="ru-RU" sz="1800" b="1" dirty="0" smtClean="0">
                <a:latin typeface="Verdana" pitchFamily="34" charset="0"/>
                <a:cs typeface="Tahoma" pitchFamily="34" charset="0"/>
              </a:rPr>
              <a:t>Деятельность Минэнерго России в части совершенствования государственного регулирования в области оказания </a:t>
            </a:r>
            <a:r>
              <a:rPr lang="ru-RU" sz="1800" b="1" dirty="0" err="1" smtClean="0">
                <a:latin typeface="Verdana" pitchFamily="34" charset="0"/>
                <a:cs typeface="Tahoma" pitchFamily="34" charset="0"/>
              </a:rPr>
              <a:t>энергосервисных</a:t>
            </a:r>
            <a:r>
              <a:rPr lang="ru-RU" sz="1800" b="1" dirty="0" smtClean="0">
                <a:latin typeface="Verdana" pitchFamily="34" charset="0"/>
                <a:cs typeface="Tahoma" pitchFamily="34" charset="0"/>
              </a:rPr>
              <a:t> услуг</a:t>
            </a:r>
            <a:endParaRPr lang="ru-RU" sz="1100" dirty="0"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504081"/>
            <a:ext cx="9144002" cy="3539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7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23" y="1469589"/>
            <a:ext cx="90011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рамках исполнения Плана мероприятий  по </a:t>
            </a:r>
            <a:r>
              <a:rPr lang="ru-RU" dirty="0"/>
              <a:t>совершенствованию государственного регулирования в области оказания </a:t>
            </a:r>
            <a:r>
              <a:rPr lang="ru-RU" dirty="0" err="1"/>
              <a:t>энергосервисных</a:t>
            </a:r>
            <a:r>
              <a:rPr lang="ru-RU" dirty="0"/>
              <a:t> </a:t>
            </a:r>
            <a:r>
              <a:rPr lang="ru-RU" dirty="0" smtClean="0"/>
              <a:t>услуг, Минэнерго России  подготовило предложения направленные на:</a:t>
            </a:r>
            <a:endParaRPr lang="ru-RU" dirty="0"/>
          </a:p>
          <a:p>
            <a:pPr algn="just"/>
            <a:r>
              <a:rPr lang="ru-RU" dirty="0" smtClean="0"/>
              <a:t>1) Внесение изменений </a:t>
            </a:r>
            <a:r>
              <a:rPr lang="ru-RU" dirty="0"/>
              <a:t>в требования к условиям контракта на </a:t>
            </a:r>
            <a:r>
              <a:rPr lang="ru-RU" dirty="0" err="1"/>
              <a:t>энергосервис</a:t>
            </a:r>
            <a:r>
              <a:rPr lang="ru-RU" dirty="0"/>
              <a:t>, установленные постановлением Правительства Российской Федерации от 18 августа 2010 г. № </a:t>
            </a:r>
            <a:r>
              <a:rPr lang="ru-RU" dirty="0" smtClean="0"/>
              <a:t>636, в части </a:t>
            </a:r>
            <a:r>
              <a:rPr lang="ru-RU" dirty="0"/>
              <a:t>положений, прямо позволяющих на основании объема экономии в натуральных значениях для определенных базовых условий (число часов использования оборудования и т.п.), </a:t>
            </a:r>
            <a:r>
              <a:rPr lang="ru-RU" dirty="0" smtClean="0"/>
              <a:t>определенного расчетным (расчетно-измерительным) </a:t>
            </a:r>
            <a:r>
              <a:rPr lang="ru-RU" dirty="0"/>
              <a:t>путем единовременно при выполнении работ, фиксировать размер экономии по </a:t>
            </a:r>
            <a:r>
              <a:rPr lang="ru-RU" dirty="0" err="1"/>
              <a:t>энергосервисному</a:t>
            </a:r>
            <a:r>
              <a:rPr lang="ru-RU" dirty="0"/>
              <a:t> контракту с возможностью дальнейшего пересмотра данного объема только в случае существенного изменения условий, не зависящих от заказчика, либо выявившихся обстоятельств некачественного выполнения </a:t>
            </a:r>
            <a:r>
              <a:rPr lang="ru-RU" dirty="0" err="1"/>
              <a:t>энергосервисной</a:t>
            </a:r>
            <a:r>
              <a:rPr lang="ru-RU" dirty="0"/>
              <a:t> компанией работ</a:t>
            </a:r>
            <a:r>
              <a:rPr lang="ru-RU" dirty="0" smtClean="0"/>
              <a:t>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8" t="16706" r="17587" b="54976"/>
          <a:stretch/>
        </p:blipFill>
        <p:spPr bwMode="auto">
          <a:xfrm>
            <a:off x="15114" y="5102296"/>
            <a:ext cx="4934931" cy="1728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74639"/>
            <a:ext cx="7628120" cy="1036787"/>
          </a:xfrm>
        </p:spPr>
        <p:txBody>
          <a:bodyPr/>
          <a:lstStyle/>
          <a:p>
            <a:r>
              <a:rPr lang="ru-RU" sz="1800" b="1" dirty="0" smtClean="0">
                <a:latin typeface="Verdana" pitchFamily="34" charset="0"/>
                <a:cs typeface="Tahoma" pitchFamily="34" charset="0"/>
              </a:rPr>
              <a:t>Деятельность Минэнерго России в части совершенствования государственного регулирования в области оказания </a:t>
            </a:r>
            <a:r>
              <a:rPr lang="ru-RU" sz="1800" b="1" dirty="0" err="1" smtClean="0">
                <a:latin typeface="Verdana" pitchFamily="34" charset="0"/>
                <a:cs typeface="Tahoma" pitchFamily="34" charset="0"/>
              </a:rPr>
              <a:t>энергосервисных</a:t>
            </a:r>
            <a:r>
              <a:rPr lang="ru-RU" sz="1800" b="1" dirty="0" smtClean="0">
                <a:latin typeface="Verdana" pitchFamily="34" charset="0"/>
                <a:cs typeface="Tahoma" pitchFamily="34" charset="0"/>
              </a:rPr>
              <a:t> услуг</a:t>
            </a:r>
            <a:endParaRPr lang="ru-RU" sz="1100" dirty="0"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504081"/>
            <a:ext cx="9144002" cy="3539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7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23" y="1469589"/>
            <a:ext cx="9001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2) расширение </a:t>
            </a:r>
            <a:r>
              <a:rPr lang="ru-RU" dirty="0"/>
              <a:t>возможностей по привлечению частных инвестиций в реализацию мероприятий по энергосбережению и повышению энергетической эффективности прямо предусмотреть в нормативных актах возможность передачи </a:t>
            </a:r>
            <a:r>
              <a:rPr lang="ru-RU" dirty="0" err="1"/>
              <a:t>энергосервисным</a:t>
            </a:r>
            <a:r>
              <a:rPr lang="ru-RU" dirty="0"/>
              <a:t> компаниям части экономии от сокращения эксплуатационных затрат по итогам реализации этих мероприятий.</a:t>
            </a:r>
          </a:p>
          <a:p>
            <a:r>
              <a:rPr lang="ru-RU" dirty="0"/>
              <a:t>В содержании нормативных актов Минэнерго России считает необходимым предусмотреть следующие возможности:</a:t>
            </a:r>
          </a:p>
          <a:p>
            <a:pPr lvl="0"/>
            <a:r>
              <a:rPr lang="ru-RU" dirty="0"/>
              <a:t>Использования части экономии эксплуатационных расходов на увеличение размера оплаты в пользу </a:t>
            </a:r>
            <a:r>
              <a:rPr lang="ru-RU" dirty="0" err="1"/>
              <a:t>энергосервисных</a:t>
            </a:r>
            <a:r>
              <a:rPr lang="ru-RU" dirty="0"/>
              <a:t> компаний.</a:t>
            </a:r>
          </a:p>
          <a:p>
            <a:pPr lvl="0"/>
            <a:r>
              <a:rPr lang="ru-RU" dirty="0"/>
              <a:t>Передачи </a:t>
            </a:r>
            <a:r>
              <a:rPr lang="ru-RU" dirty="0" err="1"/>
              <a:t>энергосервисным</a:t>
            </a:r>
            <a:r>
              <a:rPr lang="ru-RU" dirty="0"/>
              <a:t> компаниям обязательств по эксплуатации оборудования за счет соответствующих эксплуатационных статей расходов организации – заказчика без проведения отдельного конкурса.</a:t>
            </a:r>
          </a:p>
          <a:p>
            <a:r>
              <a:rPr lang="ru-RU" dirty="0"/>
              <a:t>Также Минэнерго России полагает, что в связи с тем, что адекватная и проверяемая оценка сокращения эксплуатационных затрат возможна не во всех случаях, возможность использования данного механизма должна быть доступна только в случаях, прямо предусмотренных Правительством Российской Федерации.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584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16412</TotalTime>
  <Words>863</Words>
  <Application>Microsoft Office PowerPoint</Application>
  <PresentationFormat>Экран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 ходе выполнения требований Федерального закона                № 261-ФЗ в части проведения обязательных энергетических обследований.</vt:lpstr>
      <vt:lpstr>Энергетическое обследование</vt:lpstr>
      <vt:lpstr>Плановое количество обязательных энергетических обследований до 31.12.2012 и фактическая реализация</vt:lpstr>
      <vt:lpstr>Текущая деятельность Минэнерго России в области энергосбережения и повышения энергетической эффективности</vt:lpstr>
      <vt:lpstr>Текущая деятельность Минэнерго России в области энергосбережения и повышения энергетической эффективности</vt:lpstr>
      <vt:lpstr>Текущая деятельность Минэнерго России в области энергосбережения и повышения энергетической эффективности</vt:lpstr>
      <vt:lpstr>Текущая деятельность Минэнерго России в области энергосбережения и повышения энергетической эффективности</vt:lpstr>
      <vt:lpstr>Деятельность Минэнерго России в части совершенствования государственного регулирования в области оказания энергосервисных услуг</vt:lpstr>
      <vt:lpstr>Деятельность Минэнерго России в части совершенствования государственного регулирования в области оказания энергосервисных услуг</vt:lpstr>
      <vt:lpstr>Деятельность Минэнерго России в части совершенствования государственного регулирования в области оказания энергосервисных услуг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terentevdm</dc:creator>
  <cp:lastModifiedBy>NeustupkinRV</cp:lastModifiedBy>
  <cp:revision>347</cp:revision>
  <dcterms:created xsi:type="dcterms:W3CDTF">2012-08-28T06:11:58Z</dcterms:created>
  <dcterms:modified xsi:type="dcterms:W3CDTF">2015-06-09T08:37:49Z</dcterms:modified>
</cp:coreProperties>
</file>