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9"/>
  </p:notesMasterIdLst>
  <p:sldIdLst>
    <p:sldId id="256" r:id="rId2"/>
    <p:sldId id="322" r:id="rId3"/>
    <p:sldId id="262" r:id="rId4"/>
    <p:sldId id="293" r:id="rId5"/>
    <p:sldId id="274" r:id="rId6"/>
    <p:sldId id="323" r:id="rId7"/>
    <p:sldId id="324" r:id="rId8"/>
    <p:sldId id="317" r:id="rId9"/>
    <p:sldId id="318" r:id="rId10"/>
    <p:sldId id="319" r:id="rId11"/>
    <p:sldId id="315" r:id="rId12"/>
    <p:sldId id="299" r:id="rId13"/>
    <p:sldId id="300" r:id="rId14"/>
    <p:sldId id="301" r:id="rId15"/>
    <p:sldId id="325" r:id="rId16"/>
    <p:sldId id="326" r:id="rId17"/>
    <p:sldId id="270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339933"/>
    <a:srgbClr val="00CC00"/>
    <a:srgbClr val="00CC66"/>
    <a:srgbClr val="00FF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80107" autoAdjust="0"/>
  </p:normalViewPr>
  <p:slideViewPr>
    <p:cSldViewPr>
      <p:cViewPr>
        <p:scale>
          <a:sx n="70" d="100"/>
          <a:sy n="70" d="100"/>
        </p:scale>
        <p:origin x="-1410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7C7D8FA-F0A7-4E60-81AC-1F0EA7B66751}" type="datetimeFigureOut">
              <a:rPr lang="ru-RU"/>
              <a:pPr>
                <a:defRPr/>
              </a:pPr>
              <a:t>08.06.2015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E15710C-054A-4BCD-AF1C-BD0D7898B9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0828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ru-RU" altLang="ru-RU" smtClean="0"/>
              <a:t>Уважаемые коллеги, гости нашего форума</a:t>
            </a: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4FB0BC-1ED1-48D5-9289-CA0110294ACC}" type="slidenum">
              <a:rPr lang="ru-RU" altLang="ru-RU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Один из самый доступных из альтернативных источников энергии — сила ветра. Среднегодовая скорость ветра (на высоте 10м) по Республике Башкортостан в среднем составляет – 2,63 м/с, максимальная</a:t>
            </a:r>
            <a:r>
              <a:rPr lang="ru-RU" baseline="0" dirty="0" smtClean="0"/>
              <a:t> – 22,6 м/с, скорость необходимая для развития номинальной мощности ветровых генераторов составляет в среднем от 7 до 11 м/с. Следовательно, в отдельных районах республики есть необходимый потенциал применения солнечной и ветровой энергий.  Важно определить в каких районах и учитывать это при разработке региональных нормативов и внедрении их в практику 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FFD14-590A-4518-A057-12327FB5C02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902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ru-RU" baseline="0" dirty="0" smtClean="0"/>
              <a:t> феврале 2014 года на базе </a:t>
            </a:r>
            <a:r>
              <a:rPr lang="ru-RU" dirty="0" smtClean="0"/>
              <a:t>ГУП НИИ БЖД создан центр сертификации объектов недвижимости на соответствие требованиям </a:t>
            </a:r>
            <a:r>
              <a:rPr lang="ru-RU" baseline="0" dirty="0" smtClean="0"/>
              <a:t>Зеленых стандартов. </a:t>
            </a:r>
          </a:p>
          <a:p>
            <a:r>
              <a:rPr lang="ru-RU" dirty="0" smtClean="0"/>
              <a:t>Наши эксперты имеют практический опыт внедрения элементов зеленого строительства. </a:t>
            </a:r>
          </a:p>
          <a:p>
            <a:r>
              <a:rPr lang="ru-RU" dirty="0" smtClean="0"/>
              <a:t>Сегодня обсуждается ряд возможных объектов для сертификации, в частности, расположенных в пределах ООПТ.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FFD14-590A-4518-A057-12327FB5C02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847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В 2015 г. в рамках договорных отношений между ООО «Зеленые дома» и сертификационным органом Республики Башкортостан ГУП НИИ БЖД РБ проведена оценка объекта  недвижимости – жилой коттедж (Республика Башкортостан, </a:t>
            </a:r>
            <a:r>
              <a:rPr lang="ru-RU" altLang="ru-RU" dirty="0" err="1" smtClean="0"/>
              <a:t>г.Уфа</a:t>
            </a:r>
            <a:r>
              <a:rPr lang="ru-RU" altLang="ru-RU" dirty="0" smtClean="0"/>
              <a:t>, с. </a:t>
            </a:r>
            <a:r>
              <a:rPr lang="ru-RU" altLang="ru-RU" dirty="0" err="1" smtClean="0"/>
              <a:t>Таптыково</a:t>
            </a:r>
            <a:r>
              <a:rPr lang="ru-RU" altLang="ru-RU" dirty="0" smtClean="0"/>
              <a:t>, ул. Первая Дачная, д. 14) –  на соответствие Системе добровольной сертификации объектов недвижимости «Зеленые стандарты».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Результатом оценки представленной документации и исследования объекта специалистами стал отчет по проведению </a:t>
            </a:r>
            <a:r>
              <a:rPr lang="ru-RU" altLang="ru-RU" dirty="0" err="1" smtClean="0"/>
              <a:t>предсертификационной</a:t>
            </a:r>
            <a:r>
              <a:rPr lang="ru-RU" altLang="ru-RU" dirty="0" smtClean="0"/>
              <a:t> работы, отражающий соответствие жилого коттеджа комплексу требований системы, предъявляемых к объектам, сертифицируемых по категории «ЗЕЛЕНЫЙ СТАНДАРТ - ЗОЛОТО».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2567A0-6B1D-4344-B063-A827325E8956}" type="slidenum">
              <a:rPr lang="ru-RU" altLang="ru-RU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Сертифицируемый объект представляет собой индивидуальное жилье, построенное в полном соответствии с принципами зеленого строительства:</a:t>
            </a:r>
            <a:r>
              <a:rPr lang="ru-RU" altLang="ru-RU" baseline="0" dirty="0" smtClean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- Расположение дома на сваях ускоряет и удешевляет процесс строительства дома;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- Между двух брусьев - прокладка термостойкого материала  минимизирует </a:t>
            </a:r>
            <a:r>
              <a:rPr lang="ru-RU" altLang="ru-RU" dirty="0" err="1" smtClean="0"/>
              <a:t>теплопотери</a:t>
            </a:r>
            <a:r>
              <a:rPr lang="ru-RU" altLang="ru-RU" dirty="0" smtClean="0"/>
              <a:t>;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- Проект крыши предусматривает отсутствие возможности задержки снега на крыше;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- Наличие солнечных коллекторов и геотермального теплового насоса (обеспечивает объект теплоснабжением и при необходимости подогрева горячей воды;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- Приточно-вытяжная вентиляция, совмещенная с рекуператором – обеспечивает оптимальные показатели микроклимата в помещении и др..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Многие дополнительные элементы дома и оборудования представляют собой единый слаженный комплекс.</a:t>
            </a:r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579AD8-5689-43D3-A677-FC036A8EEA61}" type="slidenum">
              <a:rPr lang="ru-RU" altLang="ru-RU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отчете приведен рейтинговый расчет  критериев и доказательств, подтверждающие соответствие жилого коттеджа Системе добровольной сертификации, требования которой направлены на:</a:t>
            </a:r>
          </a:p>
          <a:p>
            <a:r>
              <a:rPr lang="ru-RU" dirty="0" smtClean="0"/>
              <a:t>сокращение потребления энергетических ресурсов;</a:t>
            </a:r>
          </a:p>
          <a:p>
            <a:r>
              <a:rPr lang="ru-RU" dirty="0" smtClean="0"/>
              <a:t>использование нетрадиционных, возобновляемых и вторичных энергетических ресурсов;</a:t>
            </a:r>
          </a:p>
          <a:p>
            <a:r>
              <a:rPr lang="ru-RU" dirty="0" smtClean="0"/>
              <a:t>рационального водопользования;</a:t>
            </a:r>
          </a:p>
          <a:p>
            <a:r>
              <a:rPr lang="ru-RU" dirty="0" smtClean="0"/>
              <a:t>снижение вредных воздействий на окружающую среду в процессе строительства и эксплуатации здания, включая придомовую территорию, при обеспечении комфортной среды обитания человека;</a:t>
            </a:r>
          </a:p>
          <a:p>
            <a:r>
              <a:rPr lang="ru-RU" dirty="0" smtClean="0"/>
              <a:t>адекватной экономической рентабельности архитектурных, конструктивных и инженерных решений.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15710C-054A-4BCD-AF1C-BD0D7898B9A8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190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Благодарю за внимание.</a:t>
            </a:r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4B4AB9-17FD-4557-BE58-3782D7E04313}" type="slidenum">
              <a:rPr lang="ru-RU" altLang="ru-RU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«Зелёное» строительство – это подход к строительству обеспечивающий снижение потребления природных ресурсов от проектирования до сноса </a:t>
            </a:r>
            <a:r>
              <a:rPr lang="ru-RU" altLang="ru-RU" dirty="0" err="1" smtClean="0"/>
              <a:t>объекта..В</a:t>
            </a:r>
            <a:r>
              <a:rPr lang="ru-RU" altLang="ru-RU" dirty="0" smtClean="0"/>
              <a:t> России первым комплексным национальным "зелёным" стандартом строительства стала Система добровольной сертификации объектов недвижимости "Зеленые стандарты". Её базовые документы согласованы с Минприроды России. Система "Зелёные стандарты" зарегистрирована в 2010 году Федеральным агентством по техническому регулированию и метрологии (свидетельство о регистрации в едином реестре зарегистрированных систем добровольной сертификации № РОСС RU.И630.04ААД0 от 18.02.2010 г.)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74BD83-6C01-4F96-9A6C-60619F8BF3D3}" type="slidenum">
              <a:rPr lang="ru-RU" altLang="ru-RU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Преимущества</a:t>
            </a:r>
            <a:r>
              <a:rPr lang="ru-RU" altLang="ru-RU" baseline="0" dirty="0" smtClean="0"/>
              <a:t> </a:t>
            </a:r>
            <a:r>
              <a:rPr lang="ru-RU" altLang="ru-RU" dirty="0" smtClean="0"/>
              <a:t>«зеленого» строительства очевидны. Дополнительные вложения на выходе дают не только конкурентные преимущества на рынке недвижимости но и, значительное снижение загрязнения окружающей среды и, как следствие повышение качества жизни человека в созданной инфраструктуре.</a:t>
            </a:r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B12330-A6A3-4C76-A395-F56FC062A04C}" type="slidenum">
              <a:rPr lang="ru-RU" altLang="ru-RU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Исходя из этого в последнее время на территории Российской Федерации наблюдается рост спроса на экологическую недвижимость</a:t>
            </a: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102680-1B85-4DE3-9F0A-1B361DB35483}" type="slidenum">
              <a:rPr lang="ru-RU" altLang="ru-RU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Для объектов сертификации  в России актуально применение многих, уже положительно зарекомендовавших себя в мире зеленых технологий. Среди них важную </a:t>
            </a:r>
            <a:r>
              <a:rPr lang="ru-RU" altLang="ru-RU" dirty="0" smtClean="0">
                <a:solidFill>
                  <a:srgbClr val="FFFF00"/>
                </a:solidFill>
              </a:rPr>
              <a:t>роль</a:t>
            </a:r>
            <a:r>
              <a:rPr lang="ru-RU" altLang="ru-RU" b="1" dirty="0" smtClean="0">
                <a:solidFill>
                  <a:srgbClr val="FFFF00"/>
                </a:solidFill>
              </a:rPr>
              <a:t> </a:t>
            </a:r>
            <a:r>
              <a:rPr lang="ru-RU" altLang="ru-RU" dirty="0" smtClean="0"/>
              <a:t>занимает принятие </a:t>
            </a:r>
            <a:r>
              <a:rPr lang="ru-RU" altLang="ru-RU" dirty="0" err="1" smtClean="0"/>
              <a:t>экологичных</a:t>
            </a:r>
            <a:r>
              <a:rPr lang="ru-RU" altLang="ru-RU" dirty="0" smtClean="0"/>
              <a:t> решений и применение возобновляемых ресурсов.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082C42-A8DD-4DFE-B2F5-F73979ED8A72}" type="slidenum">
              <a:rPr lang="ru-RU" altLang="ru-RU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Российской Федерации работа в плане разработки, адаптации и внедрения нормативной и законодательной базы «зеленого» строительства успешно ведется с 2009 года. Разработан ряд российских систем, в том числе ГОСТ Р 54964–2012 «Оценка соответствия. Экологические требования к объектам недвижимости», признанный государством как национальный стандарт зеленого строительства и внесены изменения в ранее принятые ФЗ. В свете вышесказанного, а также в рамках исполнения Поручений Президента РБ от 10 января 2014 г. и на основании государственной программы «Энергосбережение и повышение энергетической эффективности на период до 2020 года» и комплексной программы РБ «Энергосбережение и повышение Энергетической эффективности на 2010-2014 годы и на период до 2020 года» ГУП НИИ БЖД РБ развивает в своей профессиональной деятельности направление по добровольной сертификации объектов недвижимости «Зеленые стандарты».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15710C-054A-4BCD-AF1C-BD0D7898B9A8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468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Система «Зеленые стандарты» разработана с учетом существующих в мире аналогичных систем и адаптирована к особенностям Российской Федерации. Однако, вместе с тем, необходимо учитывать региональные особенности.</a:t>
            </a:r>
          </a:p>
          <a:p>
            <a:r>
              <a:rPr lang="ru-RU" dirty="0" smtClean="0"/>
              <a:t>Для успешного внедрения стандарта в Республике необходимо учитывать, региональные особенности, поскольку стандарты разрабатывались для среднестатистических российских показателей. Учитывая географическое расположение Башкортостана на стыке Европы и Азии и, как следствие наличие зональности в природно-климатических условиях необходима работа по адаптации уже имеющихся утвержденных стандартов.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15710C-054A-4BCD-AF1C-BD0D7898B9A8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73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Существует необходимость соотношения нормативов с региональными особенностям нашей Республики.</a:t>
            </a:r>
            <a:endParaRPr lang="ru-RU" dirty="0" smtClean="0"/>
          </a:p>
          <a:p>
            <a:r>
              <a:rPr lang="ru-RU" dirty="0" smtClean="0"/>
              <a:t>Соответственно, нужен учет климатических, энергетических,</a:t>
            </a:r>
            <a:r>
              <a:rPr lang="ru-RU" baseline="0" dirty="0" smtClean="0"/>
              <a:t> экономических, социальных и других факторов.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Географическое расположение республики определяет особую специфику региона.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Представленная </a:t>
            </a:r>
            <a:r>
              <a:rPr lang="ru-RU" baseline="0" dirty="0" smtClean="0"/>
              <a:t>климатическая карта Башкирии наглядно иллюстрирует наличие зональ</a:t>
            </a:r>
            <a:r>
              <a:rPr lang="ru-RU" dirty="0" smtClean="0"/>
              <a:t>ности в природно-климатических условиях.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FFD14-590A-4518-A057-12327FB5C02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592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Важнейшим</a:t>
            </a:r>
            <a:r>
              <a:rPr lang="ru-RU" baseline="0" dirty="0" smtClean="0"/>
              <a:t> аспектом альтернативной энергетики служит количество солнечных дней в году. </a:t>
            </a:r>
          </a:p>
          <a:p>
            <a:r>
              <a:rPr lang="ru-RU" baseline="0" dirty="0" smtClean="0"/>
              <a:t>По данным, приведенным на слайде видно,  что в Башкирии имеется определенный потенциал использования солнечной энергии,</a:t>
            </a:r>
          </a:p>
          <a:p>
            <a:r>
              <a:rPr lang="ru-RU" baseline="0" dirty="0" smtClean="0"/>
              <a:t> По данным института географии РАН в Уфе 261 солнечный день в году, а в Белорецке – 287 – это почти вдвое больше, чем в Ницце и втрое – чем в Москве.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FFD14-590A-4518-A057-12327FB5C02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49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859C-31D2-4866-A896-0525FDE56A82}" type="datetimeFigureOut">
              <a:rPr lang="ru-RU"/>
              <a:pPr>
                <a:defRPr/>
              </a:pPr>
              <a:t>08.06.2015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AA832-6EC6-4B67-8389-DDA9CEDFE7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1A0DF-9294-45D4-B8D0-F306C00A683B}" type="datetimeFigureOut">
              <a:rPr lang="ru-RU"/>
              <a:pPr>
                <a:defRPr/>
              </a:pPr>
              <a:t>08.06.2015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4319A-36C3-4079-9AC6-C033DEFD80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98386-B8CE-46D0-8239-B354D551B2F0}" type="datetimeFigureOut">
              <a:rPr lang="ru-RU"/>
              <a:pPr>
                <a:defRPr/>
              </a:pPr>
              <a:t>08.06.2015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8F0D9-19C1-4CC4-9046-C08F19AFCF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3FDC0-E622-4613-8163-0FAD64C2D24A}" type="datetimeFigureOut">
              <a:rPr lang="ru-RU"/>
              <a:pPr>
                <a:defRPr/>
              </a:pPr>
              <a:t>08.06.2015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53093-1BE6-45E6-81A7-6A180D493C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CB556-64D3-406C-BB86-388FF44EA3C4}" type="datetimeFigureOut">
              <a:rPr lang="ru-RU"/>
              <a:pPr>
                <a:defRPr/>
              </a:pPr>
              <a:t>08.06.2015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540F5-8E8C-463E-86D7-ABD1E64F64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9EA5C-B0D4-41DC-8271-E7356D4ED1DE}" type="datetimeFigureOut">
              <a:rPr lang="ru-RU"/>
              <a:pPr>
                <a:defRPr/>
              </a:pPr>
              <a:t>08.06.2015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DB86D-F950-4CAE-866C-927598E88E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0ACD5-7887-4C68-90C1-1C9F41489F3E}" type="datetimeFigureOut">
              <a:rPr lang="ru-RU"/>
              <a:pPr>
                <a:defRPr/>
              </a:pPr>
              <a:t>08.06.2015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D990F-5C55-409D-AED5-3318CBDDCB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93470-C0CC-4D97-BE33-8A2936678634}" type="datetimeFigureOut">
              <a:rPr lang="ru-RU"/>
              <a:pPr>
                <a:defRPr/>
              </a:pPr>
              <a:t>08.06.2015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ACB9A-9827-44DA-A0D0-2EFF46CB7A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3A47F-593C-4D91-A17A-3F12C69D552A}" type="datetimeFigureOut">
              <a:rPr lang="ru-RU"/>
              <a:pPr>
                <a:defRPr/>
              </a:pPr>
              <a:t>08.06.2015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DB6CE-3DCF-44B8-802A-4650AB88C4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C2853-83C0-4379-8A4B-F0D18DC0DBBD}" type="datetimeFigureOut">
              <a:rPr lang="ru-RU"/>
              <a:pPr>
                <a:defRPr/>
              </a:pPr>
              <a:t>08.06.2015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DFCAA-2C69-4673-AEF1-0DDD0E7D6C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9DC6A-3FDF-4512-B5AE-E2C98B0FA32E}" type="datetimeFigureOut">
              <a:rPr lang="ru-RU"/>
              <a:pPr>
                <a:defRPr/>
              </a:pPr>
              <a:t>08.06.2015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AFEB4-83DE-4360-B6C5-A58A33E4E5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4F3C5D-099A-438C-AF81-0BCE7A9E0A9A}" type="datetimeFigureOut">
              <a:rPr lang="ru-RU"/>
              <a:pPr>
                <a:defRPr/>
              </a:pPr>
              <a:t>08.06.2015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58176C-83D9-440F-9587-A055F24E49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20-06-2014_12-47-29\Логотип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188" y="1268413"/>
            <a:ext cx="7772400" cy="39608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«</a:t>
            </a:r>
            <a:r>
              <a:rPr lang="ru-RU" i="1" spc="3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Зеленых стандартов» </a:t>
            </a:r>
            <a:r>
              <a:rPr lang="ru-RU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Республике Башкортостан</a:t>
            </a:r>
            <a:endParaRPr lang="ru-RU" i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5445224"/>
            <a:ext cx="8424936" cy="115242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b="1" i="1" cap="smal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Лагуткина</a:t>
            </a:r>
            <a:r>
              <a:rPr lang="ru-RU" sz="1600" b="1" i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Ирина Юрьевна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600" b="1" i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специалист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600" b="1" i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ГУП НИИ безопасности жизнедеятельности  РБ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i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Москва-2015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87" y="1033398"/>
            <a:ext cx="2792337" cy="298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579" y="4058153"/>
            <a:ext cx="3681900" cy="263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://upload.wikimedia.org/wikipedia/commons/thumb/b/ba/Windmills_D1-D4_%28Thornton_Bank%29.jpg/250px-Windmills_D1-D4_%28Thornton_Bank%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068786"/>
            <a:ext cx="2381250" cy="299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3"/>
          <p:cNvSpPr txBox="1">
            <a:spLocks/>
          </p:cNvSpPr>
          <p:nvPr/>
        </p:nvSpPr>
        <p:spPr>
          <a:xfrm>
            <a:off x="5513090" y="1462754"/>
            <a:ext cx="3456384" cy="20743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Среднегодовая скорость ветра (на высоте 10м) по Республике Башкортостан в среднем составляет – 2,63 м/с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195487" y="4093585"/>
            <a:ext cx="2648321" cy="20743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Максимальная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скорость ветра (на высоте 10м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по Республике Башкортостан в среднем составляет – 22,6 м/с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010" y="4060138"/>
            <a:ext cx="2549569" cy="263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6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851920" y="1340768"/>
            <a:ext cx="4968552" cy="4835079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200" dirty="0">
                <a:solidFill>
                  <a:schemeClr val="bg1"/>
                </a:solidFill>
              </a:rPr>
              <a:t>В феврале 2014 г. </a:t>
            </a:r>
            <a:endParaRPr lang="ru-RU" sz="2200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ГУП 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НИИ БЖД РБ </a:t>
            </a:r>
            <a:r>
              <a:rPr lang="ru-RU" sz="2200" dirty="0">
                <a:solidFill>
                  <a:schemeClr val="bg1"/>
                </a:solidFill>
              </a:rPr>
              <a:t>получено Свидетельство органа по сертификации на право проведения сертификации объектов недвижимости на соответствие требованиям системы добровольной сертификации «Зеленые стандарты</a:t>
            </a:r>
            <a:r>
              <a:rPr lang="ru-RU" sz="2200" dirty="0" smtClean="0">
                <a:solidFill>
                  <a:schemeClr val="bg1"/>
                </a:solidFill>
              </a:rPr>
              <a:t>»</a:t>
            </a:r>
          </a:p>
          <a:p>
            <a:endParaRPr lang="ru-RU" sz="1800" dirty="0">
              <a:solidFill>
                <a:schemeClr val="bg1"/>
              </a:solidFill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252741"/>
              </p:ext>
            </p:extLst>
          </p:nvPr>
        </p:nvGraphicFramePr>
        <p:xfrm>
          <a:off x="251520" y="1628800"/>
          <a:ext cx="3504548" cy="4959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2" name="Acrobat Document" r:id="rId4" imgW="7557840" imgH="10695960" progId="">
                  <p:embed/>
                </p:oleObj>
              </mc:Choice>
              <mc:Fallback>
                <p:oleObj name="Acrobat Document" r:id="rId4" imgW="7557840" imgH="1069596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628800"/>
                        <a:ext cx="3504548" cy="49594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52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63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9" name="Прямоугольник 1"/>
          <p:cNvSpPr>
            <a:spLocks noChangeArrowheads="1"/>
          </p:cNvSpPr>
          <p:nvPr/>
        </p:nvSpPr>
        <p:spPr bwMode="auto">
          <a:xfrm>
            <a:off x="323850" y="1373188"/>
            <a:ext cx="47529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i="1">
                <a:solidFill>
                  <a:schemeClr val="bg1"/>
                </a:solidFill>
              </a:rPr>
              <a:t>   </a:t>
            </a:r>
            <a:r>
              <a:rPr lang="ru-RU" altLang="ru-RU" sz="2400" b="1" i="1">
                <a:solidFill>
                  <a:schemeClr val="bg1"/>
                </a:solidFill>
              </a:rPr>
              <a:t>Первый сертификат по категории «ЗЕЛЕНЫЙ СТАНДАРТ - ЗОЛОТО»</a:t>
            </a:r>
            <a:r>
              <a:rPr lang="ru-RU" altLang="ru-RU" sz="2400" i="1">
                <a:solidFill>
                  <a:schemeClr val="bg1"/>
                </a:solidFill>
              </a:rPr>
              <a:t>.  </a:t>
            </a:r>
          </a:p>
        </p:txBody>
      </p:sp>
      <p:sp>
        <p:nvSpPr>
          <p:cNvPr id="9220" name="TextBox 2"/>
          <p:cNvSpPr txBox="1">
            <a:spLocks noChangeArrowheads="1"/>
          </p:cNvSpPr>
          <p:nvPr/>
        </p:nvSpPr>
        <p:spPr bwMode="auto">
          <a:xfrm>
            <a:off x="468313" y="2752725"/>
            <a:ext cx="4608512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 dirty="0">
                <a:solidFill>
                  <a:schemeClr val="bg1"/>
                </a:solidFill>
              </a:rPr>
              <a:t>     </a:t>
            </a:r>
            <a:r>
              <a:rPr lang="ru-RU" altLang="ru-RU" sz="2200" i="1" dirty="0">
                <a:solidFill>
                  <a:schemeClr val="bg1"/>
                </a:solidFill>
              </a:rPr>
              <a:t>В 2015 г. предприятием             ООО «Зеленые дома» получен первый в России Сертификат соответствия Системе добровольной сертификации объектов недвижимости «Зеленые стандарты» объекта  недвижимости – жилой коттедж, соответствующий категории «ЗЕЛЕНЫЙ СТАНДАРТ - ЗОЛОТО»</a:t>
            </a:r>
            <a:endParaRPr lang="ru-RU" altLang="ru-RU" sz="2200" dirty="0"/>
          </a:p>
        </p:txBody>
      </p:sp>
      <p:pic>
        <p:nvPicPr>
          <p:cNvPr id="9221" name="Picture 6" descr="C:\Users\user\Desktop\Зеленые стандарты\Рисунок1.jpg"/>
          <p:cNvPicPr>
            <a:picLocks noChangeAspect="1" noChangeArrowheads="1"/>
          </p:cNvPicPr>
          <p:nvPr/>
        </p:nvPicPr>
        <p:blipFill>
          <a:blip r:embed="rId4" cstate="print"/>
          <a:srcRect l="2499" t="2335" r="1598" b="1888"/>
          <a:stretch>
            <a:fillRect/>
          </a:stretch>
        </p:blipFill>
        <p:spPr bwMode="auto">
          <a:xfrm>
            <a:off x="5208588" y="1349375"/>
            <a:ext cx="3767137" cy="531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ownloads\20-06-2014_12-47-29\Логотип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6249" y="1068388"/>
            <a:ext cx="3637751" cy="207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4" name="Прямоугольник 4"/>
          <p:cNvSpPr>
            <a:spLocks noChangeArrowheads="1"/>
          </p:cNvSpPr>
          <p:nvPr/>
        </p:nvSpPr>
        <p:spPr bwMode="auto">
          <a:xfrm>
            <a:off x="250825" y="1282700"/>
            <a:ext cx="4752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i="1">
                <a:solidFill>
                  <a:schemeClr val="bg1"/>
                </a:solidFill>
              </a:rPr>
              <a:t>    </a:t>
            </a:r>
          </a:p>
        </p:txBody>
      </p:sp>
      <p:sp>
        <p:nvSpPr>
          <p:cNvPr id="10245" name="Прямоугольник 2"/>
          <p:cNvSpPr>
            <a:spLocks noChangeArrowheads="1"/>
          </p:cNvSpPr>
          <p:nvPr/>
        </p:nvSpPr>
        <p:spPr bwMode="auto">
          <a:xfrm>
            <a:off x="107504" y="1068388"/>
            <a:ext cx="52094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i="1" dirty="0">
                <a:solidFill>
                  <a:schemeClr val="bg1"/>
                </a:solidFill>
              </a:rPr>
              <a:t>Сертифицируемый объект представляет собой индивидуальное жилье, построенное в полном соответствии с принципами «зеленого» строительства:</a:t>
            </a:r>
          </a:p>
        </p:txBody>
      </p:sp>
      <p:sp>
        <p:nvSpPr>
          <p:cNvPr id="10246" name="Прямоугольник 3"/>
          <p:cNvSpPr>
            <a:spLocks noChangeArrowheads="1"/>
          </p:cNvSpPr>
          <p:nvPr/>
        </p:nvSpPr>
        <p:spPr bwMode="auto">
          <a:xfrm>
            <a:off x="2915816" y="5733256"/>
            <a:ext cx="62281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000" i="1" dirty="0" smtClean="0">
                <a:solidFill>
                  <a:schemeClr val="bg1"/>
                </a:solidFill>
              </a:rPr>
              <a:t>Многие </a:t>
            </a:r>
            <a:r>
              <a:rPr lang="ru-RU" altLang="ru-RU" sz="2000" i="1" dirty="0">
                <a:solidFill>
                  <a:schemeClr val="bg1"/>
                </a:solidFill>
              </a:rPr>
              <a:t>дополнительные элементы дома и оборудования представляют собой единый слаженный комплекс.</a:t>
            </a:r>
          </a:p>
        </p:txBody>
      </p:sp>
      <p:sp>
        <p:nvSpPr>
          <p:cNvPr id="10247" name="Прямоугольник 6"/>
          <p:cNvSpPr>
            <a:spLocks noChangeArrowheads="1"/>
          </p:cNvSpPr>
          <p:nvPr/>
        </p:nvSpPr>
        <p:spPr bwMode="auto">
          <a:xfrm>
            <a:off x="56549" y="2279712"/>
            <a:ext cx="5311329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chemeClr val="bg1"/>
                </a:solidFill>
              </a:rPr>
              <a:t>- Расположение дома на сваях ускоряет и удешевляет процесс строительства дома;</a:t>
            </a:r>
          </a:p>
          <a:p>
            <a:r>
              <a:rPr lang="ru-RU" altLang="ru-RU" sz="1600" dirty="0">
                <a:solidFill>
                  <a:schemeClr val="bg1"/>
                </a:solidFill>
              </a:rPr>
              <a:t>- </a:t>
            </a:r>
            <a:r>
              <a:rPr lang="ru-RU" altLang="ru-RU" sz="1600" dirty="0" smtClean="0">
                <a:solidFill>
                  <a:schemeClr val="bg1"/>
                </a:solidFill>
              </a:rPr>
              <a:t>Использование термостойкого материала  </a:t>
            </a:r>
            <a:r>
              <a:rPr lang="ru-RU" altLang="ru-RU" sz="1600" dirty="0">
                <a:solidFill>
                  <a:schemeClr val="bg1"/>
                </a:solidFill>
              </a:rPr>
              <a:t>минимизирует </a:t>
            </a:r>
            <a:r>
              <a:rPr lang="ru-RU" altLang="ru-RU" sz="1600" dirty="0" err="1">
                <a:solidFill>
                  <a:schemeClr val="bg1"/>
                </a:solidFill>
              </a:rPr>
              <a:t>теплопотери</a:t>
            </a:r>
            <a:r>
              <a:rPr lang="ru-RU" altLang="ru-RU" sz="1600" dirty="0">
                <a:solidFill>
                  <a:schemeClr val="bg1"/>
                </a:solidFill>
              </a:rPr>
              <a:t>; </a:t>
            </a:r>
          </a:p>
          <a:p>
            <a:r>
              <a:rPr lang="ru-RU" altLang="ru-RU" sz="1600" dirty="0" smtClean="0">
                <a:solidFill>
                  <a:schemeClr val="bg1"/>
                </a:solidFill>
              </a:rPr>
              <a:t>- Наличие </a:t>
            </a:r>
            <a:r>
              <a:rPr lang="ru-RU" altLang="ru-RU" sz="1600" dirty="0">
                <a:solidFill>
                  <a:schemeClr val="bg1"/>
                </a:solidFill>
              </a:rPr>
              <a:t>солнечных коллекторов и геотермального теплового насоса </a:t>
            </a:r>
            <a:r>
              <a:rPr lang="ru-RU" altLang="ru-RU" sz="1600" dirty="0" smtClean="0">
                <a:solidFill>
                  <a:schemeClr val="bg1"/>
                </a:solidFill>
              </a:rPr>
              <a:t>(обеспечивает </a:t>
            </a:r>
            <a:r>
              <a:rPr lang="ru-RU" altLang="ru-RU" sz="1600" dirty="0">
                <a:solidFill>
                  <a:schemeClr val="bg1"/>
                </a:solidFill>
              </a:rPr>
              <a:t>объект теплоснабжением и при необходимости подогрева горячей воды;</a:t>
            </a:r>
          </a:p>
          <a:p>
            <a:r>
              <a:rPr lang="ru-RU" altLang="ru-RU" sz="1600" dirty="0">
                <a:solidFill>
                  <a:schemeClr val="bg1"/>
                </a:solidFill>
              </a:rPr>
              <a:t>- Приточно-вытяжная вентиляция, совмещенная с рекуператором – обеспечивает оптимальные показатели микроклимата в помещении. </a:t>
            </a:r>
          </a:p>
        </p:txBody>
      </p:sp>
      <p:pic>
        <p:nvPicPr>
          <p:cNvPr id="43011" name="Picture 3" descr="C:\Users\user\Desktop\Зеленые стандарты\Зеленый дом\Накладные по дому\Фото\DSC0396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7" t="29334"/>
          <a:stretch/>
        </p:blipFill>
        <p:spPr bwMode="auto">
          <a:xfrm>
            <a:off x="5504263" y="3142680"/>
            <a:ext cx="3639737" cy="238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C:\Users\user\Desktop\Зеленые стандарты\Зеленый дом\Накладные по дому\DSC_03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82" y="5031224"/>
            <a:ext cx="3039266" cy="171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ownloads\20-06-2014_12-47-29\Логотип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2" descr="DSC_08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1723" y="4500563"/>
            <a:ext cx="2904351" cy="208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3" descr="DSC0396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500564"/>
            <a:ext cx="2569548" cy="2094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1094855"/>
            <a:ext cx="8784976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В отчете приведен рейтинговый расчет  критериев и доказательств, подтверждающие соответствие жилого коттеджа Системе добровольной сертификации, требования которой направлены на:</a:t>
            </a:r>
          </a:p>
          <a:p>
            <a:pPr algn="ctr">
              <a:defRPr/>
            </a:pPr>
            <a:endParaRPr lang="ru-RU" sz="5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ru-RU" dirty="0">
                <a:solidFill>
                  <a:schemeClr val="bg1"/>
                </a:solidFill>
              </a:rPr>
              <a:t>сокращение потребления энергетических ресурсов;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>
                <a:solidFill>
                  <a:schemeClr val="bg1"/>
                </a:solidFill>
              </a:rPr>
              <a:t>использование нетрадиционных, возобновляемых и вторичных энергетических ресурсов;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>
                <a:solidFill>
                  <a:schemeClr val="bg1"/>
                </a:solidFill>
              </a:rPr>
              <a:t>рационального водопользования;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>
                <a:solidFill>
                  <a:schemeClr val="bg1"/>
                </a:solidFill>
              </a:rPr>
              <a:t>снижение вредных воздействий на окружающую среду в процессе строительства и эксплуатации здания, включая придомовую территорию, при обеспечении комфортной среды обитания человека;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>
                <a:solidFill>
                  <a:schemeClr val="bg1"/>
                </a:solidFill>
              </a:rPr>
              <a:t>адекватной экономической рентабельности архитектурных, конструктивных и инженерных решений.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00563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1187624" y="1099546"/>
            <a:ext cx="6210399" cy="67052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ЗЕЛЕНЫЙ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 В Г. УФА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7206" y="1818822"/>
            <a:ext cx="4210844" cy="2577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СООТВЕТСТВУЕТ КОМПЛЕКСУ ТРЕБОВАНИЙ СИСТЕМЫ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ДОБРОВОЛЬНОЙ СЕРТИФИКАЦИИ ОБЪЕКТОВ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НЕДВИЖИМОСТИ - «ЗЕЛЕНЫЕ СТАНДАРТЫ»,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ПРЕДЪЯВЛЯЕМЫХ К ОБЪЕКТАМ, СЕРТИФИЦИРУЕМЫМ ПО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КАТЕГОРИИ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«ЗЕЛЕНЫЙ СТАНДАРТ -ЗОЛОТО</a:t>
            </a:r>
            <a:r>
              <a:rPr lang="ru-RU" sz="175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2" cstate="print"/>
          <a:srcRect l="3801" t="47289" r="64557" b="39079"/>
          <a:stretch>
            <a:fillRect/>
          </a:stretch>
        </p:blipFill>
        <p:spPr bwMode="auto">
          <a:xfrm>
            <a:off x="250825" y="5589588"/>
            <a:ext cx="374491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9" descr="C:\Users\User\Desktop\1.png"/>
          <p:cNvPicPr>
            <a:picLocks noChangeAspect="1" noChangeArrowheads="1"/>
          </p:cNvPicPr>
          <p:nvPr/>
        </p:nvPicPr>
        <p:blipFill>
          <a:blip r:embed="rId3" cstate="print"/>
          <a:srcRect b="21358"/>
          <a:stretch>
            <a:fillRect/>
          </a:stretch>
        </p:blipFill>
        <p:spPr bwMode="auto">
          <a:xfrm>
            <a:off x="110331" y="4443815"/>
            <a:ext cx="8923338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t="17578" r="390" b="14306"/>
          <a:stretch>
            <a:fillRect/>
          </a:stretch>
        </p:blipFill>
        <p:spPr bwMode="auto">
          <a:xfrm>
            <a:off x="4737592" y="2060848"/>
            <a:ext cx="4150123" cy="2270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3" name="Picture 5"/>
          <p:cNvPicPr>
            <a:picLocks noChangeAspect="1" noChangeArrowheads="1"/>
          </p:cNvPicPr>
          <p:nvPr/>
        </p:nvPicPr>
        <p:blipFill>
          <a:blip r:embed="rId2" cstate="print"/>
          <a:srcRect l="3801" t="18080" r="87680" b="67316"/>
          <a:stretch>
            <a:fillRect/>
          </a:stretch>
        </p:blipFill>
        <p:spPr bwMode="auto">
          <a:xfrm>
            <a:off x="4859338" y="5661025"/>
            <a:ext cx="100806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5"/>
          <p:cNvPicPr>
            <a:picLocks noChangeAspect="1" noChangeArrowheads="1"/>
          </p:cNvPicPr>
          <p:nvPr/>
        </p:nvPicPr>
        <p:blipFill>
          <a:blip r:embed="rId2" cstate="print"/>
          <a:srcRect l="12320" t="18080" r="63341" b="75104"/>
          <a:stretch>
            <a:fillRect/>
          </a:stretch>
        </p:blipFill>
        <p:spPr bwMode="auto">
          <a:xfrm>
            <a:off x="5831779" y="5876924"/>
            <a:ext cx="28797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user\Downloads\20-06-2014_12-47-29\Логотип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569664" y="1068388"/>
            <a:ext cx="8153400" cy="455612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Зеленый дом в Уфе</a:t>
            </a: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15362" name="Picture 5" descr="с президентом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107504" y="4224172"/>
            <a:ext cx="3886200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l="21428" t="19121" r="22391" b="21098"/>
          <a:stretch>
            <a:fillRect/>
          </a:stretch>
        </p:blipFill>
        <p:spPr bwMode="auto">
          <a:xfrm>
            <a:off x="112578" y="1633372"/>
            <a:ext cx="388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4" cstate="print"/>
          <a:srcRect l="41112" t="22237" r="33333" b="55333"/>
          <a:stretch>
            <a:fillRect/>
          </a:stretch>
        </p:blipFill>
        <p:spPr bwMode="auto">
          <a:xfrm>
            <a:off x="4139952" y="4249267"/>
            <a:ext cx="45831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5" cstate="print"/>
          <a:srcRect l="41025" t="37555" r="33333" b="44667"/>
          <a:stretch>
            <a:fillRect/>
          </a:stretch>
        </p:blipFill>
        <p:spPr bwMode="auto">
          <a:xfrm>
            <a:off x="4151064" y="1633372"/>
            <a:ext cx="4572000" cy="212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user\Downloads\20-06-2014_12-47-29\Логотип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8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161925" y="1989138"/>
            <a:ext cx="8712200" cy="20161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Благодарим за внимание!</a:t>
            </a:r>
            <a:endParaRPr lang="ru-RU" sz="4800" i="1" dirty="0" smtClean="0">
              <a:solidFill>
                <a:schemeClr val="bg1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067175" y="4508500"/>
            <a:ext cx="4791075" cy="20161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ГУП НИИ БЖД РБ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450005, </a:t>
            </a:r>
            <a:r>
              <a:rPr lang="ru-RU" sz="2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г.Уфа</a:t>
            </a:r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ул. 8 Марта, 12/1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тел. +7-347-228-39-10, 228-39-13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E-mail: info@nii-bgd.ru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Официальный сайт: </a:t>
            </a: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www.nii-bgd.tu</a:t>
            </a:r>
            <a:endParaRPr lang="ru-RU" sz="22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" descr="original_63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324" y="1232186"/>
            <a:ext cx="2224435" cy="179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Прямоугольник 1"/>
          <p:cNvSpPr>
            <a:spLocks noChangeArrowheads="1"/>
          </p:cNvSpPr>
          <p:nvPr/>
        </p:nvSpPr>
        <p:spPr bwMode="auto">
          <a:xfrm>
            <a:off x="2555776" y="1339901"/>
            <a:ext cx="6408712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600" i="1" dirty="0">
                <a:solidFill>
                  <a:schemeClr val="bg1"/>
                </a:solidFill>
              </a:rPr>
              <a:t>… Эти технологии дорогие, но это действительно  то, что называется вложением в будущее».</a:t>
            </a:r>
          </a:p>
          <a:p>
            <a:pPr algn="r"/>
            <a:r>
              <a:rPr lang="ru-RU" altLang="ru-RU" sz="2800" dirty="0">
                <a:solidFill>
                  <a:schemeClr val="bg1"/>
                </a:solidFill>
              </a:rPr>
              <a:t>                                                </a:t>
            </a:r>
            <a:r>
              <a:rPr lang="ru-RU" altLang="ru-RU" sz="2600" i="1" dirty="0">
                <a:solidFill>
                  <a:schemeClr val="bg1"/>
                </a:solidFill>
              </a:rPr>
              <a:t>В.В. Путин</a:t>
            </a:r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63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187324" y="3501008"/>
            <a:ext cx="8777164" cy="273630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«Зелёное» строительство – это подход к строительству и эксплуатации зданий и сооружений, конечной целью которого является минимизация уровня потребления энергетических и материальных ресурсов на протяжении всего жизненного цикла здания, от проектирования до сноса, повышение качества объектов недвижимости и комфорта их внутренней среды, экологической безопасности для людей и природы.</a:t>
            </a:r>
            <a:br>
              <a:rPr lang="ru-RU" sz="2000" dirty="0" smtClean="0">
                <a:solidFill>
                  <a:schemeClr val="bg1"/>
                </a:solidFill>
              </a:rPr>
            </a:br>
            <a:endParaRPr lang="ru-RU" sz="2000" dirty="0" smtClean="0">
              <a:solidFill>
                <a:schemeClr val="bg1"/>
              </a:solidFill>
            </a:endParaRPr>
          </a:p>
          <a:p>
            <a:pPr marL="0" indent="0" algn="ctr">
              <a:buFont typeface="Arial" charset="0"/>
              <a:buNone/>
            </a:pPr>
            <a:endParaRPr lang="ru-RU" sz="2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9388" y="1068388"/>
            <a:ext cx="8964612" cy="12080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Преимущества «зеленого» строительства</a:t>
            </a:r>
            <a:r>
              <a:rPr lang="ru-RU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3419475" y="2562225"/>
            <a:ext cx="5537200" cy="3962400"/>
          </a:xfrm>
        </p:spPr>
        <p:txBody>
          <a:bodyPr rtlCol="0">
            <a:noAutofit/>
          </a:bodyPr>
          <a:lstStyle/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900" dirty="0" smtClean="0">
                <a:solidFill>
                  <a:schemeClr val="bg1"/>
                </a:solidFill>
                <a:latin typeface="+mj-lt"/>
              </a:rPr>
              <a:t>сокращение </a:t>
            </a:r>
            <a:r>
              <a:rPr lang="ru-RU" sz="1900" dirty="0">
                <a:solidFill>
                  <a:schemeClr val="bg1"/>
                </a:solidFill>
                <a:latin typeface="+mj-lt"/>
              </a:rPr>
              <a:t>потребления электроэнергии, тепла, воды, сокращение текущих </a:t>
            </a:r>
            <a:r>
              <a:rPr lang="ru-RU" sz="1900" dirty="0" smtClean="0">
                <a:solidFill>
                  <a:schemeClr val="bg1"/>
                </a:solidFill>
                <a:latin typeface="+mj-lt"/>
              </a:rPr>
              <a:t>платежей;</a:t>
            </a:r>
          </a:p>
          <a:p>
            <a:pPr marL="171450" indent="-17145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ru-RU" sz="600" dirty="0" smtClean="0">
              <a:solidFill>
                <a:schemeClr val="bg1"/>
              </a:solidFill>
              <a:latin typeface="+mj-lt"/>
            </a:endParaRPr>
          </a:p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900" dirty="0">
                <a:solidFill>
                  <a:schemeClr val="bg1"/>
                </a:solidFill>
                <a:latin typeface="+mj-lt"/>
              </a:rPr>
              <a:t>конкурентное преимущество на рынке благодаря общепризнанным результатам сертификации, позволяющим публично заявлять о себе как о «зелёной» </a:t>
            </a:r>
            <a:r>
              <a:rPr lang="ru-RU" sz="1900" dirty="0" smtClean="0">
                <a:solidFill>
                  <a:schemeClr val="bg1"/>
                </a:solidFill>
                <a:latin typeface="+mj-lt"/>
              </a:rPr>
              <a:t>компании;</a:t>
            </a:r>
          </a:p>
          <a:p>
            <a:pPr marL="171450" indent="-17145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ru-RU" sz="600" dirty="0" smtClean="0">
              <a:solidFill>
                <a:schemeClr val="bg1"/>
              </a:solidFill>
              <a:latin typeface="+mj-lt"/>
            </a:endParaRPr>
          </a:p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900" dirty="0">
                <a:solidFill>
                  <a:schemeClr val="bg1"/>
                </a:solidFill>
                <a:latin typeface="+mj-lt"/>
              </a:rPr>
              <a:t>снижение уровня загрязнений воды, почвы и </a:t>
            </a:r>
            <a:r>
              <a:rPr lang="ru-RU" sz="1900" dirty="0" smtClean="0">
                <a:solidFill>
                  <a:schemeClr val="bg1"/>
                </a:solidFill>
                <a:latin typeface="+mj-lt"/>
              </a:rPr>
              <a:t>воздуха </a:t>
            </a:r>
            <a:r>
              <a:rPr lang="ru-RU" sz="1900" dirty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900" dirty="0" smtClean="0">
                <a:solidFill>
                  <a:schemeClr val="bg1"/>
                </a:solidFill>
                <a:latin typeface="+mj-lt"/>
              </a:rPr>
              <a:t>городах ;</a:t>
            </a:r>
          </a:p>
          <a:p>
            <a:pPr marL="171450" indent="-17145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ru-RU" sz="600" dirty="0" smtClean="0">
              <a:solidFill>
                <a:schemeClr val="bg1"/>
              </a:solidFill>
              <a:latin typeface="+mj-lt"/>
            </a:endParaRPr>
          </a:p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900" dirty="0">
                <a:solidFill>
                  <a:schemeClr val="bg1"/>
                </a:solidFill>
                <a:latin typeface="+mj-lt"/>
              </a:rPr>
              <a:t>повышение </a:t>
            </a:r>
            <a:r>
              <a:rPr lang="ru-RU" sz="1900" dirty="0" smtClean="0">
                <a:solidFill>
                  <a:schemeClr val="bg1"/>
                </a:solidFill>
                <a:latin typeface="+mj-lt"/>
              </a:rPr>
              <a:t>качества жизни .</a:t>
            </a:r>
            <a:endParaRPr lang="ru-RU" sz="19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076" name="Picture 2" descr="http://im1-tub-ru.yandex.net/i?id=585559769-35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565400"/>
            <a:ext cx="287972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2" descr="C:\Users\user\Downloads\20-06-2014_12-47-29\Логотип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0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2113" y="836613"/>
            <a:ext cx="8356600" cy="5835650"/>
          </a:xfrm>
          <a:noFill/>
        </p:spPr>
      </p:pic>
      <p:pic>
        <p:nvPicPr>
          <p:cNvPr id="4100" name="Picture 2" descr="C:\Users\user\Downloads\20-06-2014_12-47-29\Логотип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75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3" name="Объект 2"/>
          <p:cNvSpPr txBox="1">
            <a:spLocks/>
          </p:cNvSpPr>
          <p:nvPr/>
        </p:nvSpPr>
        <p:spPr bwMode="auto">
          <a:xfrm>
            <a:off x="107950" y="1196975"/>
            <a:ext cx="864076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altLang="ru-RU" sz="2300" b="1" i="1">
                <a:solidFill>
                  <a:schemeClr val="bg1"/>
                </a:solidFill>
              </a:rPr>
              <a:t>Применение «зеленых технологий» актуальных для российских объектов: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107504" y="2420888"/>
            <a:ext cx="8784975" cy="3888432"/>
          </a:xfrm>
          <a:prstGeom prst="rect">
            <a:avLst/>
          </a:prstGeom>
        </p:spPr>
        <p:txBody>
          <a:bodyPr numCol="2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Светодиодное освещение;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Механическая вентиляция с утилизацией теплоты;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 err="1" smtClean="0">
                <a:solidFill>
                  <a:schemeClr val="bg1"/>
                </a:solidFill>
              </a:rPr>
              <a:t>Энергоэффективные</a:t>
            </a:r>
            <a:r>
              <a:rPr lang="ru-RU" sz="2000" dirty="0" smtClean="0">
                <a:solidFill>
                  <a:schemeClr val="bg1"/>
                </a:solidFill>
              </a:rPr>
              <a:t> лифты и эскалаторы;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Датчики присутствия;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Системы управления зданием (диспетчеризация и автоматическое управление оборудованием);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 err="1" smtClean="0">
                <a:solidFill>
                  <a:schemeClr val="bg1"/>
                </a:solidFill>
              </a:rPr>
              <a:t>Водосберегающее</a:t>
            </a:r>
            <a:r>
              <a:rPr lang="ru-RU" sz="2000" dirty="0" smtClean="0">
                <a:solidFill>
                  <a:schemeClr val="bg1"/>
                </a:solidFill>
              </a:rPr>
              <a:t> сантехническое оборудование;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schemeClr val="bg1"/>
                </a:solidFill>
              </a:rPr>
              <a:t>П</a:t>
            </a:r>
            <a:r>
              <a:rPr lang="ru-RU" sz="2000" dirty="0" smtClean="0">
                <a:solidFill>
                  <a:schemeClr val="bg1"/>
                </a:solidFill>
              </a:rPr>
              <a:t>овторное использование очищенной воды;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solidFill>
                  <a:schemeClr val="bg1"/>
                </a:solidFill>
              </a:rPr>
              <a:t>О</a:t>
            </a:r>
            <a:r>
              <a:rPr lang="ru-RU" sz="2000" dirty="0" smtClean="0">
                <a:solidFill>
                  <a:schemeClr val="bg1"/>
                </a:solidFill>
              </a:rPr>
              <a:t>зеленение кровли;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Солнечные коллекторы и батареи;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Раздельный сбор отходов;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Использование сертифицированных строительных материалов;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Регулирование ливневого стока;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И др.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75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835696" y="1108618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</a:rPr>
              <a:t>Нормативно-законодательная база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 bwMode="auto">
          <a:xfrm>
            <a:off x="179512" y="1477950"/>
            <a:ext cx="8856984" cy="250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bg1"/>
                </a:solidFill>
              </a:rPr>
              <a:t>Федеральный закон  от 23 ноября 2009 г.  261-ФЗ «Об энергосбережении, о повышении энергетической эффективности  и о внесении изменений в отдельные законодательные акты РФ»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bg1"/>
                </a:solidFill>
              </a:rPr>
              <a:t>ГОСТ Р  54954-2012 «Оценка соответствия. Экологические требования к объектам       недвижимости»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bg1"/>
                </a:solidFill>
              </a:rPr>
              <a:t>Распоряжения № 75-р от 30 декабря 2009 г. и № 19-р от 24 мая 2010 г. Министра  природных ресурсов и экологии РФ «О добровольной экологической сертификации  объектов недвижимости с учетом международного опыта применения «зеленых стандартов»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323528" y="4221088"/>
            <a:ext cx="8712968" cy="2520280"/>
          </a:xfrm>
        </p:spPr>
        <p:txBody>
          <a:bodyPr>
            <a:noAutofit/>
          </a:bodyPr>
          <a:lstStyle/>
          <a:p>
            <a:pPr algn="just"/>
            <a:r>
              <a:rPr lang="ru-RU" sz="1700" b="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b="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1700" b="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исполнения </a:t>
            </a:r>
            <a:r>
              <a:rPr lang="ru-RU" sz="17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Поручений </a:t>
            </a:r>
            <a:r>
              <a:rPr lang="ru-RU" sz="1700" b="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Президента Республики Башкортостан от 10 января 2014 </a:t>
            </a:r>
            <a:r>
              <a:rPr lang="ru-RU" sz="17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года, а также на основании</a:t>
            </a:r>
            <a:r>
              <a:rPr lang="ru-RU" sz="1700" b="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17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b="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700" b="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7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7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-Распоряжения </a:t>
            </a:r>
            <a:r>
              <a:rPr lang="ru-RU" sz="1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Правительства Российской Федерации от 26 ноября 2012 г. № 2189-р «Основы государственной политики в области экологического развития Российской Федерации на период до 2030 года</a:t>
            </a:r>
            <a:r>
              <a:rPr lang="ru-RU" sz="1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»;</a:t>
            </a:r>
            <a:r>
              <a:rPr lang="ru-RU" sz="1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-Государственной </a:t>
            </a:r>
            <a:r>
              <a:rPr lang="ru-RU" sz="1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программы Российской Федерации «Энергосбережение и повышение энергетической эффективности на период до 2020 года»;</a:t>
            </a:r>
            <a:br>
              <a:rPr lang="ru-RU" sz="1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-Комплексной </a:t>
            </a:r>
            <a:r>
              <a:rPr lang="ru-RU" sz="1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программы  Республики Башкортостан «Энергосбережение и повышение Энергетической эффективности на 2010-2014 годы и на период до 2020 года</a:t>
            </a:r>
            <a:r>
              <a:rPr lang="ru-RU" sz="1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endParaRPr lang="ru-RU" sz="16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75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251520" y="1283968"/>
            <a:ext cx="8496944" cy="135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1900" dirty="0" smtClean="0">
                <a:solidFill>
                  <a:schemeClr val="bg1"/>
                </a:solidFill>
                <a:latin typeface="+mj-lt"/>
              </a:rPr>
              <a:t>Система «Зеленые стандарты» разработана с учетом существующих в мире аналогичных систем и адаптирована к особенностям Российской Федерации. Однако, вместе с тем, необходимо учитывать региональные особенности.</a:t>
            </a:r>
            <a:endParaRPr lang="ru-RU" sz="1900" dirty="0">
              <a:solidFill>
                <a:schemeClr val="bg1"/>
              </a:solidFill>
              <a:latin typeface="+mj-lt"/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ru-RU" sz="19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10" descr="http://www.zabay.ru/Kodeks/modules/Map_Content/files/31/map/images/f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2780928"/>
            <a:ext cx="8136904" cy="379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153793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s60.radikal.ru/i170/1006/64/5727c8b25f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186"/>
            <a:ext cx="4067944" cy="505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1432225"/>
            <a:ext cx="38884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Для разработки региональных методических нормативов «Зеленых стандартов» необходимо учитывать региональные особенности, характерные для каждого субъекта Российской Федерации: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</a:rPr>
              <a:t>климатические,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</a:rPr>
              <a:t>энергетические,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</a:rPr>
              <a:t>экономические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</a:rPr>
              <a:t>социальные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</a:rPr>
              <a:t>объектные </a:t>
            </a:r>
            <a:r>
              <a:rPr lang="ru-RU" sz="2000" dirty="0">
                <a:solidFill>
                  <a:schemeClr val="bg1"/>
                </a:solidFill>
              </a:rPr>
              <a:t>особенности.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875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011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 txBox="1">
            <a:spLocks/>
          </p:cNvSpPr>
          <p:nvPr/>
        </p:nvSpPr>
        <p:spPr>
          <a:xfrm>
            <a:off x="251520" y="1196753"/>
            <a:ext cx="3744416" cy="158417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400" b="1" i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chemeClr val="bg1"/>
                </a:solidFill>
              </a:rPr>
              <a:t>Ориентировочное количество ясных дней в году: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4731736" y="1633516"/>
            <a:ext cx="4136162" cy="14401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Москва, Санкт-Петербург – 75;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Хельсинки </a:t>
            </a:r>
            <a:r>
              <a:rPr lang="ru-RU" sz="2000" dirty="0" smtClean="0">
                <a:solidFill>
                  <a:schemeClr val="bg1"/>
                </a:solidFill>
              </a:rPr>
              <a:t>– 56;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о. Ольхон (оз. Байкал) - 250;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Исландия - колеблется </a:t>
            </a:r>
            <a:r>
              <a:rPr lang="ru-RU" sz="2000" dirty="0">
                <a:solidFill>
                  <a:schemeClr val="bg1"/>
                </a:solidFill>
              </a:rPr>
              <a:t>от 3 до </a:t>
            </a:r>
            <a:r>
              <a:rPr lang="ru-RU" sz="2000" dirty="0" smtClean="0">
                <a:solidFill>
                  <a:schemeClr val="bg1"/>
                </a:solidFill>
              </a:rPr>
              <a:t>8</a:t>
            </a:r>
            <a:r>
              <a:rPr lang="ru-RU" sz="1800" dirty="0" smtClean="0">
                <a:solidFill>
                  <a:schemeClr val="bg1"/>
                </a:solidFill>
              </a:rPr>
              <a:t>;</a:t>
            </a:r>
          </a:p>
          <a:p>
            <a:pPr marL="0" indent="0">
              <a:buNone/>
            </a:pP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5292080" y="3356992"/>
            <a:ext cx="2376264" cy="25202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Иркутск – 200;</a:t>
            </a:r>
          </a:p>
          <a:p>
            <a:pPr marL="0" indent="0">
              <a:buNone/>
            </a:pPr>
            <a:r>
              <a:rPr lang="ru-RU" sz="2000" smtClean="0">
                <a:solidFill>
                  <a:schemeClr val="bg1"/>
                </a:solidFill>
              </a:rPr>
              <a:t>Ницца </a:t>
            </a:r>
            <a:r>
              <a:rPr lang="ru-RU" sz="2000" dirty="0" smtClean="0">
                <a:solidFill>
                  <a:schemeClr val="bg1"/>
                </a:solidFill>
              </a:rPr>
              <a:t>– 150;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Белорецк – 287;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Уфа – 261. </a:t>
            </a:r>
          </a:p>
          <a:p>
            <a:pPr marL="0" indent="0">
              <a:buNone/>
            </a:pP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79516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40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3210</TotalTime>
  <Words>1682</Words>
  <Application>Microsoft Office PowerPoint</Application>
  <PresentationFormat>Экран (4:3)</PresentationFormat>
  <Paragraphs>137</Paragraphs>
  <Slides>17</Slides>
  <Notes>15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Acrobat Document</vt:lpstr>
      <vt:lpstr>Развитие «Зеленых стандартов»  в Республике Башкортостан</vt:lpstr>
      <vt:lpstr>Презентация PowerPoint</vt:lpstr>
      <vt:lpstr>Преимущества «зеленого» строительства:</vt:lpstr>
      <vt:lpstr>Презентация PowerPoint</vt:lpstr>
      <vt:lpstr>Презентация PowerPoint</vt:lpstr>
      <vt:lpstr>      В рамках исполнения Поручений Президента Республики Башкортостан от 10 января 2014 года, а также на основании:         -Распоряжения Правительства Российской Федерации от 26 ноября 2012 г. № 2189-р «Основы государственной политики в области экологического развития Российской Федерации на период до 2030 года»;       -Государственной программы Российской Федерации «Энергосбережение и повышение энергетической эффективности на период до 2020 года»;       -Комплексной программы  Республики Башкортостан «Энергосбережение и повышение Энергетической эффективности на 2010-2014 годы и на период до 2020 года».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ЗЕЛЕНЫЙ ДОМ В Г. УФА</vt:lpstr>
      <vt:lpstr>Зеленый дом в Уфе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Зеленые стандарты</dc:title>
  <dc:creator>user</dc:creator>
  <cp:lastModifiedBy>user</cp:lastModifiedBy>
  <cp:revision>258</cp:revision>
  <dcterms:created xsi:type="dcterms:W3CDTF">2014-06-20T08:58:12Z</dcterms:created>
  <dcterms:modified xsi:type="dcterms:W3CDTF">2015-06-08T10:46:26Z</dcterms:modified>
</cp:coreProperties>
</file>